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media/image3.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jpeg" ContentType="image/jpeg"/>
  <Override PartName="/ppt/notesSlides/notesSlide7.xml" ContentType="application/vnd.openxmlformats-officedocument.presentationml.notesSlide+xml"/>
  <Override PartName="/ppt/media/image5.jpeg" ContentType="image/jpeg"/>
  <Override PartName="/ppt/media/image6.jpeg" ContentType="image/jpeg"/>
  <Override PartName="/ppt/notesSlides/notesSlide8.xml" ContentType="application/vnd.openxmlformats-officedocument.presentationml.notesSlide+xml"/>
  <Override PartName="/ppt/media/image7.jpeg" ContentType="image/jpeg"/>
  <Override PartName="/ppt/media/image8.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4.jpeg" ContentType="image/jpeg"/>
  <Override PartName="/ppt/media/image15.jpeg" ContentType="image/jpeg"/>
  <Override PartName="/ppt/notesSlides/notesSlide16.xml" ContentType="application/vnd.openxmlformats-officedocument.presentationml.notesSlide+xml"/>
  <Override PartName="/ppt/media/image16.jpeg" ContentType="image/jpeg"/>
  <Override PartName="/ppt/media/image17.jpeg" ContentType="image/jpeg"/>
  <Override PartName="/ppt/media/image18.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3004800" cy="9753600"/>
  <p:notesSz cx="6858000" cy="9144000"/>
  <p:defaultTextStyle>
    <a:lvl1pPr algn="ctr" defTabSz="584200">
      <a:defRPr sz="3600">
        <a:solidFill>
          <a:srgbClr val="53585F"/>
        </a:solidFill>
        <a:latin typeface="Helvetica Light"/>
        <a:ea typeface="Helvetica Light"/>
        <a:cs typeface="Helvetica Light"/>
        <a:sym typeface="Helvetica Light"/>
      </a:defRPr>
    </a:lvl1pPr>
    <a:lvl2pPr indent="228600" algn="ctr" defTabSz="584200">
      <a:defRPr sz="3600">
        <a:solidFill>
          <a:srgbClr val="53585F"/>
        </a:solidFill>
        <a:latin typeface="Helvetica Light"/>
        <a:ea typeface="Helvetica Light"/>
        <a:cs typeface="Helvetica Light"/>
        <a:sym typeface="Helvetica Light"/>
      </a:defRPr>
    </a:lvl2pPr>
    <a:lvl3pPr indent="457200" algn="ctr" defTabSz="584200">
      <a:defRPr sz="3600">
        <a:solidFill>
          <a:srgbClr val="53585F"/>
        </a:solidFill>
        <a:latin typeface="Helvetica Light"/>
        <a:ea typeface="Helvetica Light"/>
        <a:cs typeface="Helvetica Light"/>
        <a:sym typeface="Helvetica Light"/>
      </a:defRPr>
    </a:lvl3pPr>
    <a:lvl4pPr indent="685800" algn="ctr" defTabSz="584200">
      <a:defRPr sz="3600">
        <a:solidFill>
          <a:srgbClr val="53585F"/>
        </a:solidFill>
        <a:latin typeface="Helvetica Light"/>
        <a:ea typeface="Helvetica Light"/>
        <a:cs typeface="Helvetica Light"/>
        <a:sym typeface="Helvetica Light"/>
      </a:defRPr>
    </a:lvl4pPr>
    <a:lvl5pPr indent="914400" algn="ctr" defTabSz="584200">
      <a:defRPr sz="3600">
        <a:solidFill>
          <a:srgbClr val="53585F"/>
        </a:solidFill>
        <a:latin typeface="Helvetica Light"/>
        <a:ea typeface="Helvetica Light"/>
        <a:cs typeface="Helvetica Light"/>
        <a:sym typeface="Helvetica Light"/>
      </a:defRPr>
    </a:lvl5pPr>
    <a:lvl6pPr indent="2286000" algn="ctr" defTabSz="584200">
      <a:defRPr sz="3600">
        <a:solidFill>
          <a:srgbClr val="53585F"/>
        </a:solidFill>
        <a:latin typeface="Helvetica Light"/>
        <a:ea typeface="Helvetica Light"/>
        <a:cs typeface="Helvetica Light"/>
        <a:sym typeface="Helvetica Light"/>
      </a:defRPr>
    </a:lvl6pPr>
    <a:lvl7pPr indent="2743200" algn="ctr" defTabSz="584200">
      <a:defRPr sz="3600">
        <a:solidFill>
          <a:srgbClr val="53585F"/>
        </a:solidFill>
        <a:latin typeface="Helvetica Light"/>
        <a:ea typeface="Helvetica Light"/>
        <a:cs typeface="Helvetica Light"/>
        <a:sym typeface="Helvetica Light"/>
      </a:defRPr>
    </a:lvl7pPr>
    <a:lvl8pPr indent="3200400" algn="ctr" defTabSz="584200">
      <a:defRPr sz="3600">
        <a:solidFill>
          <a:srgbClr val="53585F"/>
        </a:solidFill>
        <a:latin typeface="Helvetica Light"/>
        <a:ea typeface="Helvetica Light"/>
        <a:cs typeface="Helvetica Light"/>
        <a:sym typeface="Helvetica Light"/>
      </a:defRPr>
    </a:lvl8pPr>
    <a:lvl9pPr indent="3657600" algn="ctr" defTabSz="584200">
      <a:defRPr sz="3600">
        <a:solidFill>
          <a:srgbClr val="53585F"/>
        </a:solidFill>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ajor">
          <a:srgbClr val="53585F"/>
        </a:fontRef>
        <a:srgbClr val="53585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9"/>
          </a:solidFill>
        </a:fill>
      </a:tcStyle>
    </a:wholeTbl>
    <a:band2H>
      <a:tcTxStyle b="def" i="def"/>
      <a:tcStyle>
        <a:tcBdr/>
        <a:fill>
          <a:solidFill>
            <a:srgbClr val="E6EAF4"/>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firstRow>
  </a:tblStyle>
  <a:tblStyle styleId="{C7B018BB-80A7-4F77-B60F-C8B233D01FF8}" styleName="">
    <a:tblBg/>
    <a:wholeTbl>
      <a:tcTxStyle b="on" i="on">
        <a:fontRef idx="major">
          <a:srgbClr val="53585F"/>
        </a:fontRef>
        <a:srgbClr val="53585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2E2E2"/>
          </a:solidFill>
        </a:fill>
      </a:tcStyle>
    </a:wholeTbl>
    <a:band2H>
      <a:tcTxStyle b="def" i="def"/>
      <a:tcStyle>
        <a:tcBdr/>
        <a:fill>
          <a:solidFill>
            <a:srgbClr val="F1F1F1"/>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AAAA"/>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AAAA"/>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AAAA"/>
          </a:solidFill>
        </a:fill>
      </a:tcStyle>
    </a:firstRow>
  </a:tblStyle>
  <a:tblStyle styleId="{EEE7283C-3CF3-47DC-8721-378D4A62B228}" styleName="">
    <a:tblBg/>
    <a:wholeTbl>
      <a:tcTxStyle b="on" i="on">
        <a:fontRef idx="major">
          <a:srgbClr val="53585F"/>
        </a:fontRef>
        <a:srgbClr val="53585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CDE"/>
          </a:solidFill>
        </a:fill>
      </a:tcStyle>
    </a:wholeTbl>
    <a:band2H>
      <a:tcTxStyle b="def" i="def"/>
      <a:tcStyle>
        <a:tcBdr/>
        <a:fill>
          <a:solidFill>
            <a:srgbClr val="E6EEEF"/>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69B"/>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69B"/>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69B"/>
          </a:solidFill>
        </a:fill>
      </a:tcStyle>
    </a:firstRow>
  </a:tblStyle>
  <a:tblStyle styleId="{CF821DB8-F4EB-4A41-A1BA-3FCAFE7338EE}" styleName="">
    <a:tblBg/>
    <a:wholeTbl>
      <a:tcTxStyle b="on" i="on">
        <a:fontRef idx="major">
          <a:srgbClr val="53585F"/>
        </a:fontRef>
        <a:srgbClr val="53585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65C1"/>
          </a:solidFill>
        </a:fill>
      </a:tcStyle>
    </a:firstCol>
    <a:lastRow>
      <a:tcTxStyle b="on" i="on">
        <a:fontRef idx="major">
          <a:srgbClr val="53585F"/>
        </a:fontRef>
        <a:srgbClr val="53585F"/>
      </a:tcTxStyle>
      <a:tcStyle>
        <a:tcBdr>
          <a:left>
            <a:ln w="12700" cap="flat">
              <a:noFill/>
              <a:miter lim="400000"/>
            </a:ln>
          </a:left>
          <a:right>
            <a:ln w="12700" cap="flat">
              <a:noFill/>
              <a:miter lim="400000"/>
            </a:ln>
          </a:right>
          <a:top>
            <a:ln w="50800" cap="flat">
              <a:solidFill>
                <a:srgbClr val="53585F"/>
              </a:solidFill>
              <a:prstDash val="solid"/>
              <a:bevel/>
            </a:ln>
          </a:top>
          <a:bottom>
            <a:ln w="25400" cap="flat">
              <a:solidFill>
                <a:srgbClr val="53585F"/>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ajor">
          <a:srgbClr val="FFFFFF"/>
        </a:fontRef>
        <a:srgbClr val="FFFFFF"/>
      </a:tcTxStyle>
      <a:tcStyle>
        <a:tcBdr>
          <a:left>
            <a:ln w="12700" cap="flat">
              <a:noFill/>
              <a:miter lim="400000"/>
            </a:ln>
          </a:left>
          <a:right>
            <a:ln w="12700" cap="flat">
              <a:noFill/>
              <a:miter lim="400000"/>
            </a:ln>
          </a:right>
          <a:top>
            <a:ln w="25400" cap="flat">
              <a:solidFill>
                <a:srgbClr val="53585F"/>
              </a:solidFill>
              <a:prstDash val="solid"/>
              <a:bevel/>
            </a:ln>
          </a:top>
          <a:bottom>
            <a:ln w="25400" cap="flat">
              <a:solidFill>
                <a:srgbClr val="53585F"/>
              </a:solidFill>
              <a:prstDash val="solid"/>
              <a:bevel/>
            </a:ln>
          </a:bottom>
          <a:insideH>
            <a:ln w="12700" cap="flat">
              <a:noFill/>
              <a:miter lim="400000"/>
            </a:ln>
          </a:insideH>
          <a:insideV>
            <a:ln w="12700" cap="flat">
              <a:noFill/>
              <a:miter lim="400000"/>
            </a:ln>
          </a:insideV>
        </a:tcBdr>
        <a:fill>
          <a:solidFill>
            <a:srgbClr val="0065C1"/>
          </a:solidFill>
        </a:fill>
      </a:tcStyle>
    </a:firstRow>
  </a:tblStyle>
  <a:tblStyle styleId="{33BA23B1-9221-436E-865A-0063620EA4FD}" styleName="">
    <a:tblBg/>
    <a:wholeTbl>
      <a:tcTxStyle b="on" i="on">
        <a:fontRef idx="major">
          <a:srgbClr val="53585F"/>
        </a:fontRef>
        <a:srgbClr val="53585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0D1"/>
          </a:solidFill>
        </a:fill>
      </a:tcStyle>
    </a:wholeTbl>
    <a:band2H>
      <a:tcTxStyle b="def" i="def"/>
      <a:tcStyle>
        <a:tcBdr/>
        <a:fill>
          <a:solidFill>
            <a:srgbClr val="E9E9E9"/>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3585F"/>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3585F"/>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3585F"/>
          </a:solidFill>
        </a:fill>
      </a:tcStyle>
    </a:firstRow>
  </a:tblStyle>
  <a:tblStyle styleId="{2708684C-4D16-4618-839F-0558EEFCDFE6}" styleName="">
    <a:tblBg/>
    <a:wholeTb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alpha val="20000"/>
            </a:srgbClr>
          </a:solidFill>
        </a:fill>
      </a:tcStyle>
    </a:wholeTbl>
    <a:band2H>
      <a:tcTxStyle b="def" i="def"/>
      <a:tcStyle>
        <a:tcBdr/>
        <a:fill>
          <a:solidFill>
            <a:srgbClr val="FFFFFF"/>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alpha val="20000"/>
            </a:srgbClr>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no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254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p:nvPr>
            <p:ph type="sldImg"/>
          </p:nvPr>
        </p:nvSpPr>
        <p:spPr>
          <a:xfrm>
            <a:off x="1143000" y="685800"/>
            <a:ext cx="4572000" cy="3429000"/>
          </a:xfrm>
          <a:prstGeom prst="rect">
            <a:avLst/>
          </a:prstGeom>
        </p:spPr>
        <p:txBody>
          <a:bodyPr/>
          <a:lstStyle/>
          <a:p>
            <a:pPr lvl="0"/>
          </a:p>
        </p:txBody>
      </p:sp>
      <p:sp>
        <p:nvSpPr>
          <p:cNvPr id="98" name="Shape 98"/>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Book"/>
      </a:defRPr>
    </a:lvl1pPr>
    <a:lvl2pPr indent="228600" defTabSz="457200">
      <a:lnSpc>
        <a:spcPct val="125000"/>
      </a:lnSpc>
      <a:defRPr sz="2400">
        <a:latin typeface="+mn-lt"/>
        <a:ea typeface="+mn-ea"/>
        <a:cs typeface="+mn-cs"/>
        <a:sym typeface="Avenir Book"/>
      </a:defRPr>
    </a:lvl2pPr>
    <a:lvl3pPr indent="457200" defTabSz="457200">
      <a:lnSpc>
        <a:spcPct val="125000"/>
      </a:lnSpc>
      <a:defRPr sz="2400">
        <a:latin typeface="+mn-lt"/>
        <a:ea typeface="+mn-ea"/>
        <a:cs typeface="+mn-cs"/>
        <a:sym typeface="Avenir Book"/>
      </a:defRPr>
    </a:lvl3pPr>
    <a:lvl4pPr indent="685800" defTabSz="457200">
      <a:lnSpc>
        <a:spcPct val="125000"/>
      </a:lnSpc>
      <a:defRPr sz="2400">
        <a:latin typeface="+mn-lt"/>
        <a:ea typeface="+mn-ea"/>
        <a:cs typeface="+mn-cs"/>
        <a:sym typeface="Avenir Book"/>
      </a:defRPr>
    </a:lvl4pPr>
    <a:lvl5pPr indent="914400" defTabSz="457200">
      <a:lnSpc>
        <a:spcPct val="125000"/>
      </a:lnSpc>
      <a:defRPr sz="2400">
        <a:latin typeface="+mn-lt"/>
        <a:ea typeface="+mn-ea"/>
        <a:cs typeface="+mn-cs"/>
        <a:sym typeface="Avenir Book"/>
      </a:defRPr>
    </a:lvl5pPr>
    <a:lvl6pPr indent="1143000" defTabSz="457200">
      <a:lnSpc>
        <a:spcPct val="125000"/>
      </a:lnSpc>
      <a:defRPr sz="2400">
        <a:latin typeface="+mn-lt"/>
        <a:ea typeface="+mn-ea"/>
        <a:cs typeface="+mn-cs"/>
        <a:sym typeface="Avenir Book"/>
      </a:defRPr>
    </a:lvl6pPr>
    <a:lvl7pPr indent="1371600" defTabSz="457200">
      <a:lnSpc>
        <a:spcPct val="125000"/>
      </a:lnSpc>
      <a:defRPr sz="2400">
        <a:latin typeface="+mn-lt"/>
        <a:ea typeface="+mn-ea"/>
        <a:cs typeface="+mn-cs"/>
        <a:sym typeface="Avenir Book"/>
      </a:defRPr>
    </a:lvl7pPr>
    <a:lvl8pPr indent="1600200" defTabSz="457200">
      <a:lnSpc>
        <a:spcPct val="125000"/>
      </a:lnSpc>
      <a:defRPr sz="2400">
        <a:latin typeface="+mn-lt"/>
        <a:ea typeface="+mn-ea"/>
        <a:cs typeface="+mn-cs"/>
        <a:sym typeface="Avenir Book"/>
      </a:defRPr>
    </a:lvl8pPr>
    <a:lvl9pPr indent="1828800" defTabSz="457200">
      <a:lnSpc>
        <a:spcPct val="125000"/>
      </a:lnSpc>
      <a:defRPr sz="2400">
        <a:latin typeface="+mn-lt"/>
        <a:ea typeface="+mn-ea"/>
        <a:cs typeface="+mn-cs"/>
        <a:sym typeface="Avenir Book"/>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Shape 102"/>
          <p:cNvSpPr/>
          <p:nvPr>
            <p:ph type="sldImg"/>
          </p:nvPr>
        </p:nvSpPr>
        <p:spPr>
          <a:prstGeom prst="rect">
            <a:avLst/>
          </a:prstGeom>
        </p:spPr>
        <p:txBody>
          <a:bodyPr/>
          <a:lstStyle/>
          <a:p>
            <a:pPr lvl="0"/>
          </a:p>
        </p:txBody>
      </p:sp>
      <p:sp>
        <p:nvSpPr>
          <p:cNvPr id="103" name="Shape 103"/>
          <p:cNvSpPr/>
          <p:nvPr>
            <p:ph type="body" sz="quarter" idx="1"/>
          </p:nvPr>
        </p:nvSpPr>
        <p:spPr>
          <a:prstGeom prst="rect">
            <a:avLst/>
          </a:prstGeom>
        </p:spPr>
        <p:txBody>
          <a:bodyPr/>
          <a:lstStyle/>
          <a:p>
            <a:pPr lvl="0">
              <a:defRPr sz="1800"/>
            </a:pPr>
            <a:r>
              <a:rPr i="1" sz="2400"/>
              <a:t>Introduction should focus on the fact that our team has come up with this idea during/after our international travels; specifically in China. Where we have discovered a large disconnect between what Chinese culture considers normal and just how different this was from the American things we are used to. This was something we noticed translated greatly in China but even more so for the Chinese here in the United States; who come to this country alone with very little to prepare them for this world. They don’t have much to go on, let alone do. Especially in regard to what they consider as entertainment and what Americans do for entertainment.</a:t>
            </a:r>
            <a:endParaRPr sz="2400"/>
          </a:p>
          <a:p>
            <a:pPr lvl="0">
              <a:defRPr sz="1800"/>
            </a:pPr>
            <a:endParaRPr sz="2400"/>
          </a:p>
          <a:p>
            <a:pPr lvl="0">
              <a:defRPr sz="1800"/>
            </a:pPr>
            <a:r>
              <a:rPr sz="2400"/>
              <a:t>And thus we get to today’s topic: CUBE KARAOKE LOUNGES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lvl="0"/>
          </a:p>
        </p:txBody>
      </p:sp>
      <p:sp>
        <p:nvSpPr>
          <p:cNvPr id="192" name="Shape 192"/>
          <p:cNvSpPr/>
          <p:nvPr>
            <p:ph type="body" sz="quarter" idx="1"/>
          </p:nvPr>
        </p:nvSpPr>
        <p:spPr>
          <a:prstGeom prst="rect">
            <a:avLst/>
          </a:prstGeom>
        </p:spPr>
        <p:txBody>
          <a:bodyPr/>
          <a:lstStyle/>
          <a:p>
            <a:pPr lvl="0">
              <a:defRPr sz="1800"/>
            </a:pPr>
            <a:r>
              <a:rPr sz="2400"/>
              <a:t>Info graphic reflecting why current industry solutions are not meeting these needs is a fundamental failure rather then a simply adjustable nuance.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lvl="0"/>
          </a:p>
        </p:txBody>
      </p:sp>
      <p:sp>
        <p:nvSpPr>
          <p:cNvPr id="202" name="Shape 202"/>
          <p:cNvSpPr/>
          <p:nvPr>
            <p:ph type="body" sz="quarter" idx="1"/>
          </p:nvPr>
        </p:nvSpPr>
        <p:spPr>
          <a:prstGeom prst="rect">
            <a:avLst/>
          </a:prstGeom>
        </p:spPr>
        <p:txBody>
          <a:bodyPr/>
          <a:lstStyle/>
          <a:p>
            <a:pPr lvl="0">
              <a:defRPr sz="1800"/>
            </a:pPr>
            <a:r>
              <a:rPr sz="2400"/>
              <a:t>with local organizations, communities, Asian supermarkets, soccer leagues, online communities, social media networks, etc.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lvl="0"/>
          </a:p>
        </p:txBody>
      </p:sp>
      <p:sp>
        <p:nvSpPr>
          <p:cNvPr id="217" name="Shape 217"/>
          <p:cNvSpPr/>
          <p:nvPr>
            <p:ph type="body" sz="quarter" idx="1"/>
          </p:nvPr>
        </p:nvSpPr>
        <p:spPr>
          <a:prstGeom prst="rect">
            <a:avLst/>
          </a:prstGeom>
        </p:spPr>
        <p:txBody>
          <a:bodyPr/>
          <a:lstStyle/>
          <a:p>
            <a:pPr lvl="0">
              <a:defRPr sz="1800"/>
            </a:pPr>
            <a:r>
              <a:rPr sz="2400"/>
              <a:t>This idea is capable of extensive entrepreneurial success and management/operations has been tailored for this venture specifically.</a:t>
            </a:r>
            <a:endParaRPr sz="2400"/>
          </a:p>
          <a:p>
            <a:pPr lvl="0">
              <a:defRPr sz="1800"/>
            </a:pPr>
            <a:endParaRPr sz="2400"/>
          </a:p>
          <a:p>
            <a:pPr lvl="0">
              <a:defRPr sz="1800"/>
            </a:pPr>
            <a:r>
              <a:rPr sz="2400"/>
              <a:t>Mention Kierra, tpayne, nicco, our Chinese investors, etc, everyone</a:t>
            </a:r>
            <a:endParaRPr sz="2400"/>
          </a:p>
          <a:p>
            <a:pPr lvl="0">
              <a:defRPr sz="1800"/>
            </a:pPr>
            <a:endParaRPr sz="2400"/>
          </a:p>
          <a:p>
            <a:pPr lvl="0">
              <a:defRPr sz="1800"/>
            </a:pPr>
            <a:r>
              <a:rPr sz="2400"/>
              <a:t>Linking everyone toward a specifically designed approach to this customer, at this time in the market, with these resources, in the locations we have chosen.</a:t>
            </a:r>
            <a:endParaRPr sz="2400"/>
          </a:p>
          <a:p>
            <a:pPr lvl="0">
              <a:defRPr sz="1800"/>
            </a:pPr>
            <a:endParaRPr sz="2400"/>
          </a:p>
          <a:p>
            <a:pPr lvl="0">
              <a:defRPr sz="1800"/>
            </a:pPr>
            <a:r>
              <a:rPr sz="2400"/>
              <a:t>Nothing is by accident. If we shaded something or included a phrase, it is because we have agreed this is the best idea on the table; customers and owners alike.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lvl="0"/>
          </a:p>
        </p:txBody>
      </p:sp>
      <p:sp>
        <p:nvSpPr>
          <p:cNvPr id="228" name="Shape 228"/>
          <p:cNvSpPr/>
          <p:nvPr>
            <p:ph type="body" sz="quarter" idx="1"/>
          </p:nvPr>
        </p:nvSpPr>
        <p:spPr>
          <a:prstGeom prst="rect">
            <a:avLst/>
          </a:prstGeom>
        </p:spPr>
        <p:txBody>
          <a:bodyPr/>
          <a:lstStyle/>
          <a:p>
            <a:pPr lvl="0">
              <a:defRPr sz="1800"/>
            </a:pPr>
            <a:r>
              <a:rPr sz="2400"/>
              <a:t>WHAT WILL THIS COVER? – HOW DID WE COME UP WITH THIS?? – JUDGES EXPRESSED INTEREST IN WHERE IS THIS MONEY GOING AND WHY WE THINK ITS ENOUGH/CORRECT</a:t>
            </a:r>
            <a:endParaRPr sz="2400"/>
          </a:p>
          <a:p>
            <a:pPr lvl="0">
              <a:defRPr sz="1800"/>
            </a:pPr>
            <a:endParaRPr sz="2400"/>
          </a:p>
          <a:p>
            <a:pPr lvl="0">
              <a:defRPr sz="1800"/>
            </a:pPr>
            <a:r>
              <a:rPr sz="2400"/>
              <a:t>Both need to be addressed and the 350k needs to be heard, understood and accepted as a fact before we move 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lvl="0"/>
          </a:p>
        </p:txBody>
      </p:sp>
      <p:sp>
        <p:nvSpPr>
          <p:cNvPr id="236" name="Shape 236"/>
          <p:cNvSpPr/>
          <p:nvPr>
            <p:ph type="body" sz="quarter" idx="1"/>
          </p:nvPr>
        </p:nvSpPr>
        <p:spPr>
          <a:prstGeom prst="rect">
            <a:avLst/>
          </a:prstGeom>
        </p:spPr>
        <p:txBody>
          <a:bodyPr/>
          <a:lstStyle/>
          <a:p>
            <a:pPr lvl="0">
              <a:defRPr sz="1800"/>
            </a:pPr>
            <a:r>
              <a:rPr sz="2400"/>
              <a:t>WE NEED MORE DATA HERE</a:t>
            </a:r>
            <a:endParaRPr sz="2400"/>
          </a:p>
          <a:p>
            <a:pPr lvl="0">
              <a:defRPr sz="1800"/>
            </a:pPr>
            <a:endParaRPr sz="2400"/>
          </a:p>
          <a:p>
            <a:pPr lvl="0" marL="444500" indent="-444500">
              <a:buSzPct val="75000"/>
              <a:buChar char="•"/>
              <a:defRPr sz="1800"/>
            </a:pPr>
            <a:r>
              <a:rPr sz="2400"/>
              <a:t>Extended Revenue Streams</a:t>
            </a:r>
            <a:endParaRPr sz="2400"/>
          </a:p>
          <a:p>
            <a:pPr lvl="0" marL="444500" indent="-444500">
              <a:buSzPct val="75000"/>
              <a:buChar char="•"/>
              <a:defRPr sz="1800"/>
            </a:pPr>
            <a:r>
              <a:rPr sz="2400"/>
              <a:t>Total CIS Entertainment Market (Columbus, OH) - 8 million USD</a:t>
            </a:r>
            <a:endParaRPr sz="2400"/>
          </a:p>
          <a:p>
            <a:pPr lvl="0" marL="444500" indent="-444500">
              <a:buSzPct val="75000"/>
              <a:buChar char="•"/>
              <a:defRPr sz="1800"/>
            </a:pPr>
            <a:r>
              <a:rPr sz="2400"/>
              <a:t>Market Share Projections: 15%</a:t>
            </a:r>
            <a:endParaRPr sz="2400"/>
          </a:p>
          <a:p>
            <a:pPr lvl="0">
              <a:defRPr sz="1800"/>
            </a:pPr>
            <a:endParaRPr sz="2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lvl="0"/>
          </a:p>
        </p:txBody>
      </p:sp>
      <p:sp>
        <p:nvSpPr>
          <p:cNvPr id="252" name="Shape 252"/>
          <p:cNvSpPr/>
          <p:nvPr>
            <p:ph type="body" sz="quarter" idx="1"/>
          </p:nvPr>
        </p:nvSpPr>
        <p:spPr>
          <a:prstGeom prst="rect">
            <a:avLst/>
          </a:prstGeom>
        </p:spPr>
        <p:txBody>
          <a:bodyPr/>
          <a:lstStyle/>
          <a:p>
            <a:pPr lvl="0">
              <a:defRPr sz="1800"/>
            </a:pPr>
            <a:r>
              <a:rPr sz="2400"/>
              <a:t>Full Seed Capital Raised – 7/13</a:t>
            </a:r>
            <a:endParaRPr sz="2400"/>
          </a:p>
          <a:p>
            <a:pPr lvl="0">
              <a:defRPr sz="1800"/>
            </a:pPr>
            <a:endParaRPr sz="2400"/>
          </a:p>
          <a:p>
            <a:pPr lvl="0">
              <a:defRPr sz="1800"/>
            </a:pPr>
            <a:r>
              <a:rPr sz="2400"/>
              <a:t>Formed CUBE Karaoke Columbus LLC-  7/13</a:t>
            </a:r>
            <a:endParaRPr sz="2400"/>
          </a:p>
          <a:p>
            <a:pPr lvl="0">
              <a:defRPr sz="1800"/>
            </a:pPr>
            <a:endParaRPr sz="2400"/>
          </a:p>
          <a:p>
            <a:pPr lvl="0">
              <a:defRPr sz="1800"/>
            </a:pPr>
            <a:r>
              <a:rPr sz="2400"/>
              <a:t>Software Testing Began- 8/13</a:t>
            </a:r>
            <a:endParaRPr sz="2400"/>
          </a:p>
          <a:p>
            <a:pPr lvl="0">
              <a:defRPr sz="1800"/>
            </a:pPr>
            <a:endParaRPr sz="2400"/>
          </a:p>
          <a:p>
            <a:pPr lvl="0">
              <a:defRPr sz="1800"/>
            </a:pPr>
            <a:r>
              <a:rPr sz="2400"/>
              <a:t>Signed Commercial Lease- 3/14</a:t>
            </a:r>
            <a:endParaRPr sz="2400"/>
          </a:p>
          <a:p>
            <a:pPr lvl="0">
              <a:defRPr sz="1800"/>
            </a:pPr>
            <a:endParaRPr sz="2400"/>
          </a:p>
          <a:p>
            <a:pPr lvl="0">
              <a:defRPr sz="1800"/>
            </a:pPr>
            <a:r>
              <a:rPr sz="2400"/>
              <a:t>Construction Begins- 4/14</a:t>
            </a:r>
            <a:endParaRPr sz="2400"/>
          </a:p>
          <a:p>
            <a:pPr lvl="0">
              <a:defRPr sz="1800"/>
            </a:pPr>
            <a:endParaRPr sz="2400"/>
          </a:p>
          <a:p>
            <a:pPr lvl="0">
              <a:defRPr sz="1800"/>
            </a:pPr>
            <a:r>
              <a:rPr sz="2400"/>
              <a:t>Grand Opening- 9/14</a:t>
            </a:r>
            <a:endParaRPr sz="2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lvl="0"/>
          </a:p>
        </p:txBody>
      </p:sp>
      <p:sp>
        <p:nvSpPr>
          <p:cNvPr id="262" name="Shape 262"/>
          <p:cNvSpPr/>
          <p:nvPr>
            <p:ph type="body" sz="quarter" idx="1"/>
          </p:nvPr>
        </p:nvSpPr>
        <p:spPr>
          <a:prstGeom prst="rect">
            <a:avLst/>
          </a:prstGeom>
        </p:spPr>
        <p:txBody>
          <a:bodyPr/>
          <a:lstStyle/>
          <a:p>
            <a:pPr lvl="0">
              <a:defRPr sz="1800"/>
            </a:pPr>
            <a:r>
              <a:rPr sz="2400"/>
              <a:t>Full Seed Capital Raised – 7/13</a:t>
            </a:r>
            <a:endParaRPr sz="2400"/>
          </a:p>
          <a:p>
            <a:pPr lvl="0">
              <a:defRPr sz="1800"/>
            </a:pPr>
            <a:endParaRPr sz="2400"/>
          </a:p>
          <a:p>
            <a:pPr lvl="0">
              <a:defRPr sz="1800"/>
            </a:pPr>
            <a:r>
              <a:rPr sz="2400"/>
              <a:t>Formed CUBE Karaoke Columbus LLC-  7/13</a:t>
            </a:r>
            <a:endParaRPr sz="2400"/>
          </a:p>
          <a:p>
            <a:pPr lvl="0">
              <a:defRPr sz="1800"/>
            </a:pPr>
            <a:endParaRPr sz="2400"/>
          </a:p>
          <a:p>
            <a:pPr lvl="0">
              <a:defRPr sz="1800"/>
            </a:pPr>
            <a:r>
              <a:rPr sz="2400"/>
              <a:t>Software Testing Began- 8/13</a:t>
            </a:r>
            <a:endParaRPr sz="2400"/>
          </a:p>
          <a:p>
            <a:pPr lvl="0">
              <a:defRPr sz="1800"/>
            </a:pPr>
            <a:endParaRPr sz="2400"/>
          </a:p>
          <a:p>
            <a:pPr lvl="0">
              <a:defRPr sz="1800"/>
            </a:pPr>
            <a:r>
              <a:rPr sz="2400"/>
              <a:t>Signed Commercial Lease- 3/14</a:t>
            </a:r>
            <a:endParaRPr sz="2400"/>
          </a:p>
          <a:p>
            <a:pPr lvl="0">
              <a:defRPr sz="1800"/>
            </a:pPr>
            <a:endParaRPr sz="2400"/>
          </a:p>
          <a:p>
            <a:pPr lvl="0">
              <a:defRPr sz="1800"/>
            </a:pPr>
            <a:r>
              <a:rPr sz="2400"/>
              <a:t>Construction Begins- 4/14</a:t>
            </a:r>
            <a:endParaRPr sz="2400"/>
          </a:p>
          <a:p>
            <a:pPr lvl="0">
              <a:defRPr sz="1800"/>
            </a:pPr>
            <a:endParaRPr sz="2400"/>
          </a:p>
          <a:p>
            <a:pPr lvl="0">
              <a:defRPr sz="1800"/>
            </a:pPr>
            <a:r>
              <a:rPr sz="2400"/>
              <a:t>Grand Opening- 9/14</a:t>
            </a:r>
            <a:endParaRPr sz="2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 name="Shape 116"/>
          <p:cNvSpPr/>
          <p:nvPr>
            <p:ph type="sldImg"/>
          </p:nvPr>
        </p:nvSpPr>
        <p:spPr>
          <a:prstGeom prst="rect">
            <a:avLst/>
          </a:prstGeom>
        </p:spPr>
        <p:txBody>
          <a:bodyPr/>
          <a:lstStyle/>
          <a:p>
            <a:pPr lvl="0"/>
          </a:p>
        </p:txBody>
      </p:sp>
      <p:sp>
        <p:nvSpPr>
          <p:cNvPr id="117" name="Shape 117"/>
          <p:cNvSpPr/>
          <p:nvPr>
            <p:ph type="body" sz="quarter" idx="1"/>
          </p:nvPr>
        </p:nvSpPr>
        <p:spPr>
          <a:prstGeom prst="rect">
            <a:avLst/>
          </a:prstGeom>
        </p:spPr>
        <p:txBody>
          <a:bodyPr/>
          <a:lstStyle/>
          <a:p>
            <a:pPr lvl="0">
              <a:defRPr sz="1800"/>
            </a:pPr>
            <a:r>
              <a:rPr sz="2400"/>
              <a:t>Chinese International Student populations are growing by 17% annually. They have grown by 355% since 2006, contributing to record breaking numbers in excess of 200,000 students actively enrolled throughout the United States in 2014 alone; of which Ohio is ranked 8</a:t>
            </a:r>
            <a:r>
              <a:rPr baseline="30000" sz="2400"/>
              <a:t>th</a:t>
            </a:r>
            <a:r>
              <a:rPr sz="2400"/>
              <a:t> in attracting their attention.</a:t>
            </a:r>
            <a:endParaRPr sz="2400"/>
          </a:p>
          <a:p>
            <a:pPr lvl="0">
              <a:defRPr sz="1800"/>
            </a:pPr>
            <a:endParaRPr sz="2400"/>
          </a:p>
          <a:p>
            <a:pPr lvl="0">
              <a:defRPr sz="1800"/>
            </a:pPr>
            <a:r>
              <a:rPr sz="2400"/>
              <a:t>Now these students are not just coming here but they are increasingly wealthy as well. They represent the wealthiest 1% of their nation and their spending habits reflect this very much.</a:t>
            </a:r>
            <a:endParaRPr sz="2400"/>
          </a:p>
          <a:p>
            <a:pPr lvl="0">
              <a:defRPr sz="1800"/>
            </a:pPr>
            <a:endParaRPr sz="2400"/>
          </a:p>
          <a:p>
            <a:pPr lvl="0">
              <a:defRPr sz="1800"/>
            </a:pPr>
            <a:r>
              <a:rPr sz="2400"/>
              <a:t>The CIS Market is not just another influx of temporary consumers. It is a niche population that exhibits strong signs of continued growth</a:t>
            </a:r>
            <a:endParaRPr sz="2400"/>
          </a:p>
          <a:p>
            <a:pPr lvl="0">
              <a:defRPr sz="1800"/>
            </a:pPr>
            <a:endParaRPr sz="2400"/>
          </a:p>
          <a:p>
            <a:pPr lvl="0">
              <a:defRPr sz="1800"/>
            </a:pPr>
            <a:r>
              <a:rPr sz="2400"/>
              <a:t>HERE WE NEED TO HIGHLIGHT GROWTHRATES AS A RECENT DEVELOPMENT POISED TO CONTINUE, bringing even more consumers to the US and into our primary market. THIS OPP IS GOING NOWHERE, it is growing</a:t>
            </a:r>
            <a:endParaRPr sz="2400"/>
          </a:p>
          <a:p>
            <a:pPr lvl="0">
              <a:defRPr sz="1800"/>
            </a:pPr>
            <a:endParaRPr sz="2400"/>
          </a:p>
          <a:p>
            <a:pPr lvl="0">
              <a:defRPr sz="1800"/>
            </a:pPr>
            <a:endParaRPr sz="2400"/>
          </a:p>
          <a:p>
            <a:pPr lvl="0">
              <a:defRPr sz="1800"/>
            </a:pPr>
            <a:endParaRPr sz="2400"/>
          </a:p>
          <a:p>
            <a:pPr lvl="0">
              <a:defRPr sz="1800"/>
            </a:pPr>
            <a:r>
              <a:rPr sz="2400"/>
              <a:t>Sample Script:</a:t>
            </a:r>
            <a:endParaRPr sz="2400"/>
          </a:p>
          <a:p>
            <a:pPr lvl="0">
              <a:defRPr sz="1800"/>
            </a:pPr>
            <a:r>
              <a:rPr sz="2400"/>
              <a:t>First, they are INCREASINGLY WEALTHY. Recent booms in China are creating larger populations of consumers with significant spending power.</a:t>
            </a:r>
            <a:endParaRPr sz="2400"/>
          </a:p>
          <a:p>
            <a:pPr lvl="0">
              <a:defRPr sz="1800"/>
            </a:pPr>
            <a:endParaRPr sz="2400"/>
          </a:p>
          <a:p>
            <a:pPr lvl="0">
              <a:defRPr sz="1800"/>
            </a:pPr>
            <a:r>
              <a:rPr sz="2400"/>
              <a:t>INCREASINGLY GLOBAL = A trend amongst these affluent families that is worth noting, is their increasing propensity towards International Education … Affluent generation of youngsters with budgeted income towards entertainment have been emerging recently with exponential population growth, excellent forecasts, and strong internal sentiment that favors International Education (especially US)</a:t>
            </a:r>
            <a:endParaRPr sz="2400"/>
          </a:p>
          <a:p>
            <a:pPr lvl="0">
              <a:defRPr sz="1800"/>
            </a:pPr>
            <a:endParaRPr sz="2400"/>
          </a:p>
          <a:p>
            <a:pPr lvl="0">
              <a:defRPr sz="1800"/>
            </a:pPr>
            <a:r>
              <a:rPr sz="2400"/>
              <a:t>DISTINCTLY UNIQUE enough to be UNDERSERVED = CIS are a segment unique enough to create opportunity for those who understand but room for folly for those who fake to understand.</a:t>
            </a:r>
            <a:endParaRPr sz="2400"/>
          </a:p>
          <a:p>
            <a:pPr lvl="0">
              <a:defRPr sz="1800"/>
            </a:pPr>
            <a:endParaRPr sz="2400"/>
          </a:p>
          <a:p>
            <a:pPr lvl="0">
              <a:defRPr sz="1800"/>
            </a:pPr>
            <a:r>
              <a:rPr sz="2400"/>
              <a:t>-=-=-=-=-=-=-=-=-=-=-=-=-=-=</a:t>
            </a:r>
            <a:endParaRPr sz="2400"/>
          </a:p>
          <a:p>
            <a:pPr lvl="0">
              <a:defRPr sz="1800"/>
            </a:pPr>
            <a:endParaRPr sz="2400"/>
          </a:p>
          <a:p>
            <a:pPr lvl="0">
              <a:defRPr sz="1800"/>
            </a:pPr>
            <a:r>
              <a:rPr sz="2400"/>
              <a:t>THIS SLIDE IS ALL ABOUT – presenting the CIS as an emerging market of notable interest with the money to back up small populations yet large market success.</a:t>
            </a:r>
            <a:endParaRPr sz="2400"/>
          </a:p>
          <a:p>
            <a:pPr lvl="0">
              <a:defRPr sz="1800"/>
            </a:pPr>
            <a:endParaRPr sz="2400"/>
          </a:p>
          <a:p>
            <a:pPr lvl="0">
              <a:defRPr sz="1800"/>
            </a:pPr>
            <a:r>
              <a:rPr sz="2400"/>
              <a:t>…SHOWCASING MARKET STRENGTH AND VALIDATING CIS AS A TARGET MARKET…</a:t>
            </a:r>
            <a:endParaRPr sz="2400"/>
          </a:p>
          <a:p>
            <a:pPr lvl="0">
              <a:defRPr sz="1800"/>
            </a:pPr>
            <a:r>
              <a:rPr sz="2400"/>
              <a:t>… THIS IS A MARKET WORTH EXPLORING</a:t>
            </a:r>
            <a:endParaRPr sz="2400"/>
          </a:p>
          <a:p>
            <a:pPr lvl="0">
              <a:defRPr sz="1800"/>
            </a:pPr>
            <a:endParaRPr sz="2400"/>
          </a:p>
          <a:p>
            <a:pPr lvl="0">
              <a:defRPr sz="1800"/>
            </a:pPr>
            <a:endParaRPr sz="2400"/>
          </a:p>
          <a:p>
            <a:pPr lvl="0">
              <a:defRPr sz="1800"/>
            </a:pPr>
            <a:r>
              <a:rPr sz="2400"/>
              <a:t>Recent Development in the Global Market</a:t>
            </a:r>
            <a:endParaRPr sz="2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lvl="0"/>
          </a:p>
        </p:txBody>
      </p:sp>
      <p:sp>
        <p:nvSpPr>
          <p:cNvPr id="123" name="Shape 123"/>
          <p:cNvSpPr/>
          <p:nvPr>
            <p:ph type="body" sz="quarter" idx="1"/>
          </p:nvPr>
        </p:nvSpPr>
        <p:spPr>
          <a:prstGeom prst="rect">
            <a:avLst/>
          </a:prstGeom>
        </p:spPr>
        <p:txBody>
          <a:bodyPr/>
          <a:lstStyle/>
          <a:p>
            <a:pPr lvl="0">
              <a:defRPr sz="1800"/>
            </a:pPr>
            <a:r>
              <a:rPr sz="2400"/>
              <a:t>CUBE has been designed to address a very specific problem within a niche market as it is very apparent to us that no current market players within the entertainment industry are doing a good job at capturing this market’s attention.</a:t>
            </a:r>
            <a:endParaRPr sz="2400"/>
          </a:p>
          <a:p>
            <a:pPr lvl="0">
              <a:defRPr sz="1800"/>
            </a:pPr>
            <a:endParaRPr sz="2400"/>
          </a:p>
          <a:p>
            <a:pPr lvl="0">
              <a:defRPr sz="1800"/>
            </a:pPr>
            <a:r>
              <a:rPr sz="2400"/>
              <a:t>In fact, THEY FAIL TO DO THIS ON A FUNDAMENTAL LEVEL – leaving hundreds of thousands of students across the United States without viable entertainment options.</a:t>
            </a:r>
            <a:endParaRPr sz="2400"/>
          </a:p>
          <a:p>
            <a:pPr lvl="0">
              <a:defRPr sz="1800"/>
            </a:pPr>
            <a:endParaRPr sz="2400"/>
          </a:p>
          <a:p>
            <a:pPr lvl="0">
              <a:defRPr sz="1800"/>
            </a:pPr>
            <a:r>
              <a:rPr sz="2400"/>
              <a:t>HERE IS WHERE WE CREATE AN EXAMPLE THAT ARTICULATES THIS IS A VISIBLE AND PAINFUL NEED WORTHY OF ADDRESSING IN A PRESENTION BUT EVEN MORE IMPORTANT WORTHY OF LISTENING TO FOR THE NEXT 12 MINUTES – THE NEED TO BE HEARD, in a country where they are traveling, in a world that is more global each day – the market is not responding.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lvl="0"/>
          </a:p>
        </p:txBody>
      </p:sp>
      <p:sp>
        <p:nvSpPr>
          <p:cNvPr id="130" name="Shape 130"/>
          <p:cNvSpPr/>
          <p:nvPr>
            <p:ph type="body" sz="quarter" idx="1"/>
          </p:nvPr>
        </p:nvSpPr>
        <p:spPr>
          <a:prstGeom prst="rect">
            <a:avLst/>
          </a:prstGeom>
        </p:spPr>
        <p:txBody>
          <a:bodyPr/>
          <a:lstStyle/>
          <a:p>
            <a:pPr lvl="0">
              <a:defRPr sz="1800"/>
            </a:pPr>
            <a:r>
              <a:rPr sz="2400"/>
              <a:t>A specially tailored entertainment experience that appeals to the Chinese consumer at a cultural, social, and emotional level. = also known as ktv = is a concept </a:t>
            </a:r>
            <a:r>
              <a:rPr i="1" sz="2400"/>
              <a:t>that focuses on small group entertainment rather than large public gathering</a:t>
            </a:r>
            <a:endParaRPr i="1" sz="2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lvl="0"/>
          </a:p>
        </p:txBody>
      </p:sp>
      <p:sp>
        <p:nvSpPr>
          <p:cNvPr id="137" name="Shape 137"/>
          <p:cNvSpPr/>
          <p:nvPr>
            <p:ph type="body" sz="quarter" idx="1"/>
          </p:nvPr>
        </p:nvSpPr>
        <p:spPr>
          <a:prstGeom prst="rect">
            <a:avLst/>
          </a:prstGeom>
        </p:spPr>
        <p:txBody>
          <a:bodyPr/>
          <a:lstStyle/>
          <a:p>
            <a:pPr lvl="0">
              <a:defRPr sz="1800"/>
            </a:pPr>
            <a:r>
              <a:rPr sz="2400"/>
              <a:t>This concept hinges on the provision of various sized rooms available for hourly rent at a premium.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lvl="0"/>
          </a:p>
        </p:txBody>
      </p:sp>
      <p:sp>
        <p:nvSpPr>
          <p:cNvPr id="145" name="Shape 145"/>
          <p:cNvSpPr/>
          <p:nvPr>
            <p:ph type="body" sz="quarter" idx="1"/>
          </p:nvPr>
        </p:nvSpPr>
        <p:spPr>
          <a:prstGeom prst="rect">
            <a:avLst/>
          </a:prstGeom>
        </p:spPr>
        <p:txBody>
          <a:bodyPr/>
          <a:lstStyle/>
          <a:p>
            <a:pPr lvl="0">
              <a:defRPr sz="1800"/>
            </a:pPr>
            <a:r>
              <a:rPr sz="2400"/>
              <a:t>These rooms provide the amenities of any other public area, but with the luxury of control and the convenience of personalization.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lvl="0"/>
          </a:p>
        </p:txBody>
      </p:sp>
      <p:sp>
        <p:nvSpPr>
          <p:cNvPr id="161" name="Shape 161"/>
          <p:cNvSpPr/>
          <p:nvPr>
            <p:ph type="body" sz="quarter" idx="1"/>
          </p:nvPr>
        </p:nvSpPr>
        <p:spPr>
          <a:prstGeom prst="rect">
            <a:avLst/>
          </a:prstGeom>
        </p:spPr>
        <p:txBody>
          <a:bodyPr/>
          <a:lstStyle/>
          <a:p>
            <a:pPr lvl="0">
              <a:defRPr sz="1800"/>
            </a:pPr>
            <a:r>
              <a:rPr sz="3200"/>
              <a:t>The target market for this opportunity is estimated at 4,000 students with statistics estimating current market value at 8 million</a:t>
            </a:r>
            <a:endParaRPr sz="3200"/>
          </a:p>
          <a:p>
            <a:pPr lvl="0" marL="350837" indent="-350837">
              <a:buSzPct val="75000"/>
              <a:buChar char="•"/>
              <a:defRPr sz="1800"/>
            </a:pPr>
            <a:endParaRPr sz="3200"/>
          </a:p>
          <a:p>
            <a:pPr lvl="0" marL="467783" indent="-467783">
              <a:buSzPct val="75000"/>
              <a:buChar char="•"/>
              <a:defRPr sz="1800"/>
            </a:pPr>
            <a:r>
              <a:rPr sz="3200"/>
              <a:t>CHINESE INTERNATIONAL STUDENTS (CIS) = 3,520</a:t>
            </a:r>
            <a:endParaRPr sz="2400"/>
          </a:p>
          <a:p>
            <a:pPr lvl="0" marL="467783" indent="-467783">
              <a:buSzPct val="75000"/>
              <a:buChar char="•"/>
              <a:defRPr sz="1800"/>
            </a:pPr>
            <a:r>
              <a:rPr sz="3200"/>
              <a:t>CHINESE SECOND LANGUAGE (CSL) STUDENTS ~ 500</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lvl="0"/>
          </a:p>
        </p:txBody>
      </p:sp>
      <p:sp>
        <p:nvSpPr>
          <p:cNvPr id="172" name="Shape 172"/>
          <p:cNvSpPr/>
          <p:nvPr>
            <p:ph type="body" sz="quarter" idx="1"/>
          </p:nvPr>
        </p:nvSpPr>
        <p:spPr>
          <a:prstGeom prst="rect">
            <a:avLst/>
          </a:prstGeom>
        </p:spPr>
        <p:txBody>
          <a:bodyPr/>
          <a:lstStyle/>
          <a:p>
            <a:pPr lvl="0" marL="457200" indent="-457200">
              <a:lnSpc>
                <a:spcPct val="150000"/>
              </a:lnSpc>
              <a:buClr>
                <a:srgbClr val="FFFFFF"/>
              </a:buClr>
              <a:buSzPct val="100000"/>
              <a:buFont typeface="Arial"/>
              <a:buChar char="•"/>
              <a:defRPr sz="1800"/>
            </a:pPr>
            <a:r>
              <a:rPr sz="2400">
                <a:solidFill>
                  <a:srgbClr val="FFFFFF"/>
                </a:solidFill>
              </a:rPr>
              <a:t>8 Month University Calendar</a:t>
            </a:r>
            <a:endParaRPr sz="2400"/>
          </a:p>
          <a:p>
            <a:pPr lvl="0" marL="457200" indent="-457200">
              <a:lnSpc>
                <a:spcPct val="150000"/>
              </a:lnSpc>
              <a:buClr>
                <a:srgbClr val="FFFFFF"/>
              </a:buClr>
              <a:buSzPct val="100000"/>
              <a:buFont typeface="Arial"/>
              <a:buChar char="•"/>
              <a:defRPr sz="1800"/>
            </a:pPr>
            <a:r>
              <a:rPr sz="2400">
                <a:solidFill>
                  <a:srgbClr val="FFFFFF"/>
                </a:solidFill>
              </a:rPr>
              <a:t>$178,861 Monthly Revenue</a:t>
            </a:r>
            <a:endParaRPr sz="2400"/>
          </a:p>
          <a:p>
            <a:pPr lvl="0" marL="457200" indent="-457200">
              <a:lnSpc>
                <a:spcPct val="150000"/>
              </a:lnSpc>
              <a:buClr>
                <a:srgbClr val="FFFFFF"/>
              </a:buClr>
              <a:buSzPct val="100000"/>
              <a:buFont typeface="Arial"/>
              <a:buChar char="•"/>
              <a:defRPr sz="1800"/>
            </a:pPr>
            <a:r>
              <a:rPr sz="2400">
                <a:solidFill>
                  <a:srgbClr val="FFFFFF"/>
                </a:solidFill>
              </a:rPr>
              <a:t>$1.43 Million Yearly Revenue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lvl="0"/>
          </a:p>
        </p:txBody>
      </p:sp>
      <p:sp>
        <p:nvSpPr>
          <p:cNvPr id="186" name="Shape 186"/>
          <p:cNvSpPr/>
          <p:nvPr>
            <p:ph type="body" sz="quarter" idx="1"/>
          </p:nvPr>
        </p:nvSpPr>
        <p:spPr>
          <a:prstGeom prst="rect">
            <a:avLst/>
          </a:prstGeom>
        </p:spPr>
        <p:txBody>
          <a:bodyPr/>
          <a:lstStyle/>
          <a:p>
            <a:pPr lvl="0">
              <a:defRPr sz="1800"/>
            </a:pPr>
            <a:r>
              <a:rPr sz="2400"/>
              <a:t>Add Technological Components </a:t>
            </a:r>
            <a:endParaRPr sz="2400"/>
          </a:p>
          <a:p>
            <a:pPr lvl="0">
              <a:defRPr sz="1800"/>
            </a:pPr>
            <a:r>
              <a:rPr sz="2400"/>
              <a:t>How does it add to the experience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5" name="Shape 5"/>
          <p:cNvSpPr/>
          <p:nvPr>
            <p:ph type="title"/>
          </p:nvPr>
        </p:nvSpPr>
        <p:spPr>
          <a:xfrm>
            <a:off x="974725" y="2624138"/>
            <a:ext cx="11055350" cy="2903537"/>
          </a:xfrm>
          <a:prstGeom prst="rect">
            <a:avLst/>
          </a:prstGeom>
        </p:spPr>
        <p:txBody>
          <a:bodyPr/>
          <a:lstStyle/>
          <a:p>
            <a:pPr lvl="0">
              <a:defRPr sz="1800">
                <a:solidFill>
                  <a:srgbClr val="000000"/>
                </a:solidFill>
              </a:defRPr>
            </a:pPr>
            <a:r>
              <a:rPr sz="8000">
                <a:solidFill>
                  <a:srgbClr val="FFFFFF"/>
                </a:solidFill>
              </a:rPr>
              <a:t>Title Text</a:t>
            </a:r>
          </a:p>
        </p:txBody>
      </p:sp>
      <p:sp>
        <p:nvSpPr>
          <p:cNvPr id="6" name="Shape 6"/>
          <p:cNvSpPr/>
          <p:nvPr>
            <p:ph type="body" idx="1"/>
          </p:nvPr>
        </p:nvSpPr>
        <p:spPr>
          <a:xfrm>
            <a:off x="1951038" y="5527675"/>
            <a:ext cx="9102725" cy="4225925"/>
          </a:xfrm>
          <a:prstGeom prst="rect">
            <a:avLst/>
          </a:prstGeom>
        </p:spPr>
        <p:txBody>
          <a:bodyPr/>
          <a:lstStyle>
            <a:lvl1pPr marL="0" indent="0" algn="ctr"/>
            <a:lvl2pPr marL="0" indent="457200" algn="ctr"/>
            <a:lvl3pPr marL="0" indent="914400" algn="ctr"/>
            <a:lvl4pPr marL="0" indent="1371600" algn="ctr"/>
            <a:lvl5pPr marL="0" indent="1828800" algn="ct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30" name="Shape 30"/>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32" name="Shape 32"/>
          <p:cNvSpPr/>
          <p:nvPr>
            <p:ph type="title"/>
          </p:nvPr>
        </p:nvSpPr>
        <p:spPr>
          <a:xfrm>
            <a:off x="9428163" y="1235075"/>
            <a:ext cx="2925762" cy="8518525"/>
          </a:xfrm>
          <a:prstGeom prst="rect">
            <a:avLst/>
          </a:prstGeom>
        </p:spPr>
        <p:txBody>
          <a:bodyPr/>
          <a:lstStyle/>
          <a:p>
            <a:pPr lvl="0">
              <a:defRPr sz="1800">
                <a:solidFill>
                  <a:srgbClr val="000000"/>
                </a:solidFill>
              </a:defRPr>
            </a:pPr>
            <a:r>
              <a:rPr sz="8000">
                <a:solidFill>
                  <a:srgbClr val="FFFFFF"/>
                </a:solidFill>
              </a:rPr>
              <a:t>Title Text</a:t>
            </a:r>
          </a:p>
        </p:txBody>
      </p:sp>
      <p:sp>
        <p:nvSpPr>
          <p:cNvPr id="33" name="Shape 33"/>
          <p:cNvSpPr/>
          <p:nvPr>
            <p:ph type="body" idx="1"/>
          </p:nvPr>
        </p:nvSpPr>
        <p:spPr>
          <a:xfrm>
            <a:off x="650875" y="2276475"/>
            <a:ext cx="8624888" cy="7477125"/>
          </a:xfrm>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35" name="Shape 35"/>
          <p:cNvSpPr/>
          <p:nvPr>
            <p:ph type="title"/>
          </p:nvPr>
        </p:nvSpPr>
        <p:spPr>
          <a:xfrm>
            <a:off x="974725" y="592138"/>
            <a:ext cx="11055350" cy="4529137"/>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36" name="Shape 36"/>
          <p:cNvSpPr/>
          <p:nvPr>
            <p:ph type="body" idx="1"/>
          </p:nvPr>
        </p:nvSpPr>
        <p:spPr>
          <a:xfrm>
            <a:off x="1951038" y="5527675"/>
            <a:ext cx="9102725" cy="4225925"/>
          </a:xfrm>
          <a:prstGeom prst="rect">
            <a:avLst/>
          </a:prstGeom>
        </p:spPr>
        <p:txBody>
          <a:bodyPr lIns="0" tIns="0" rIns="0" bIns="0"/>
          <a:lstStyle>
            <a:lvl1pPr marL="0" indent="0" algn="ctr"/>
            <a:lvl2pPr marL="0" indent="457200" algn="ctr"/>
            <a:lvl3pPr marL="0" indent="914400" algn="ctr"/>
            <a:lvl4pPr marL="0" indent="1371600" algn="ctr"/>
            <a:lvl5pPr marL="0" indent="1828800" algn="ct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8" name="Shape 38"/>
          <p:cNvSpPr/>
          <p:nvPr>
            <p:ph type="title"/>
          </p:nvPr>
        </p:nvSpPr>
        <p:spPr>
          <a:xfrm>
            <a:off x="1270000" y="0"/>
            <a:ext cx="10464800" cy="49403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39" name="Shape 39"/>
          <p:cNvSpPr/>
          <p:nvPr>
            <p:ph type="body" idx="1"/>
          </p:nvPr>
        </p:nvSpPr>
        <p:spPr>
          <a:xfrm>
            <a:off x="1270000" y="5029200"/>
            <a:ext cx="10464800" cy="3568700"/>
          </a:xfrm>
          <a:prstGeom prst="rect">
            <a:avLst/>
          </a:prstGeom>
        </p:spPr>
        <p:txBody>
          <a:bodyPr lIns="0" tIns="0" rIns="0" bIns="0"/>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0">
    <p:spTree>
      <p:nvGrpSpPr>
        <p:cNvPr id="1" name=""/>
        <p:cNvGrpSpPr/>
        <p:nvPr/>
      </p:nvGrpSpPr>
      <p:grpSpPr>
        <a:xfrm>
          <a:off x="0" y="0"/>
          <a:ext cx="0" cy="0"/>
          <a:chOff x="0" y="0"/>
          <a:chExt cx="0" cy="0"/>
        </a:xfrm>
      </p:grpSpPr>
      <p:sp>
        <p:nvSpPr>
          <p:cNvPr id="41" name="Shape 41"/>
          <p:cNvSpPr/>
          <p:nvPr>
            <p:ph type="title"/>
          </p:nvPr>
        </p:nvSpPr>
        <p:spPr>
          <a:xfrm>
            <a:off x="1270000" y="0"/>
            <a:ext cx="10464800" cy="49403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42" name="Shape 42"/>
          <p:cNvSpPr/>
          <p:nvPr>
            <p:ph type="body" idx="1"/>
          </p:nvPr>
        </p:nvSpPr>
        <p:spPr>
          <a:xfrm>
            <a:off x="1270000" y="5029200"/>
            <a:ext cx="10464800" cy="3568700"/>
          </a:xfrm>
          <a:prstGeom prst="rect">
            <a:avLst/>
          </a:prstGeom>
        </p:spPr>
        <p:txBody>
          <a:bodyPr lIns="0" tIns="0" rIns="0" bIns="0"/>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44" name="Shape 44"/>
          <p:cNvSpPr/>
          <p:nvPr>
            <p:ph type="title"/>
          </p:nvPr>
        </p:nvSpPr>
        <p:spPr>
          <a:xfrm>
            <a:off x="1027112" y="6267450"/>
            <a:ext cx="11053763" cy="3486150"/>
          </a:xfrm>
          <a:prstGeom prst="rect">
            <a:avLst/>
          </a:prstGeom>
        </p:spPr>
        <p:txBody>
          <a:bodyPr anchor="t"/>
          <a:lstStyle>
            <a:lvl1pPr algn="l">
              <a:defRPr cap="all" sz="4000"/>
            </a:lvl1pPr>
          </a:lstStyle>
          <a:p>
            <a:pPr lvl="0">
              <a:defRPr cap="none" sz="1800">
                <a:solidFill>
                  <a:srgbClr val="000000"/>
                </a:solidFill>
              </a:defRPr>
            </a:pPr>
            <a:r>
              <a:rPr cap="all" sz="4000">
                <a:solidFill>
                  <a:srgbClr val="FFFFFF"/>
                </a:solidFill>
              </a:rPr>
              <a:t>Title Text</a:t>
            </a:r>
          </a:p>
        </p:txBody>
      </p:sp>
      <p:sp>
        <p:nvSpPr>
          <p:cNvPr id="45" name="Shape 45"/>
          <p:cNvSpPr/>
          <p:nvPr>
            <p:ph type="body" idx="1"/>
          </p:nvPr>
        </p:nvSpPr>
        <p:spPr>
          <a:xfrm>
            <a:off x="1027112" y="1695450"/>
            <a:ext cx="11053763" cy="4572000"/>
          </a:xfrm>
          <a:prstGeom prst="rect">
            <a:avLst/>
          </a:prstGeom>
        </p:spPr>
        <p:txBody>
          <a:bodyPr lIns="0" tIns="0" rIns="0" bIns="0" anchor="b"/>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lvl="0">
              <a:defRPr sz="1800">
                <a:solidFill>
                  <a:srgbClr val="000000"/>
                </a:solidFill>
              </a:defRPr>
            </a:pPr>
            <a:r>
              <a:rPr sz="2000">
                <a:solidFill>
                  <a:srgbClr val="FFFFFF"/>
                </a:solidFill>
              </a:rPr>
              <a:t>Body Level One</a:t>
            </a:r>
            <a:endParaRPr sz="2000">
              <a:solidFill>
                <a:srgbClr val="FFFFFF"/>
              </a:solidFill>
            </a:endParaRPr>
          </a:p>
          <a:p>
            <a:pPr lvl="1">
              <a:defRPr sz="1800">
                <a:solidFill>
                  <a:srgbClr val="000000"/>
                </a:solidFill>
              </a:defRPr>
            </a:pPr>
            <a:r>
              <a:rPr sz="2000">
                <a:solidFill>
                  <a:srgbClr val="FFFFFF"/>
                </a:solidFill>
              </a:rPr>
              <a:t>Body Level Two</a:t>
            </a:r>
            <a:endParaRPr sz="2000">
              <a:solidFill>
                <a:srgbClr val="FFFFFF"/>
              </a:solidFill>
            </a:endParaRPr>
          </a:p>
          <a:p>
            <a:pPr lvl="2">
              <a:defRPr sz="1800">
                <a:solidFill>
                  <a:srgbClr val="000000"/>
                </a:solidFill>
              </a:defRPr>
            </a:pPr>
            <a:r>
              <a:rPr sz="2000">
                <a:solidFill>
                  <a:srgbClr val="FFFFFF"/>
                </a:solidFill>
              </a:rPr>
              <a:t>Body Level Three</a:t>
            </a:r>
            <a:endParaRPr sz="2000">
              <a:solidFill>
                <a:srgbClr val="FFFFFF"/>
              </a:solidFill>
            </a:endParaRPr>
          </a:p>
          <a:p>
            <a:pPr lvl="3">
              <a:defRPr sz="1800">
                <a:solidFill>
                  <a:srgbClr val="000000"/>
                </a:solidFill>
              </a:defRPr>
            </a:pPr>
            <a:r>
              <a:rPr sz="2000">
                <a:solidFill>
                  <a:srgbClr val="FFFFFF"/>
                </a:solidFill>
              </a:rPr>
              <a:t>Body Level Four</a:t>
            </a:r>
            <a:endParaRPr sz="2000">
              <a:solidFill>
                <a:srgbClr val="FFFFFF"/>
              </a:solidFill>
            </a:endParaRPr>
          </a:p>
          <a:p>
            <a:pPr lvl="4">
              <a:defRPr sz="1800">
                <a:solidFill>
                  <a:srgbClr val="000000"/>
                </a:solidFill>
              </a:defRPr>
            </a:pPr>
            <a:r>
              <a:rPr sz="2000">
                <a:solidFill>
                  <a:srgbClr val="FFFFFF"/>
                </a:solidFill>
              </a:rPr>
              <a:t>Body Level Five</a:t>
            </a:r>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7" name="Shape 47"/>
          <p:cNvSpPr/>
          <p:nvPr>
            <p:ph type="title"/>
          </p:nvPr>
        </p:nvSpPr>
        <p:spPr>
          <a:xfrm>
            <a:off x="1270000" y="0"/>
            <a:ext cx="10464800" cy="49403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48" name="Shape 48"/>
          <p:cNvSpPr/>
          <p:nvPr>
            <p:ph type="body" idx="1"/>
          </p:nvPr>
        </p:nvSpPr>
        <p:spPr>
          <a:xfrm>
            <a:off x="1270000" y="5029200"/>
            <a:ext cx="5156200" cy="3568700"/>
          </a:xfrm>
          <a:prstGeom prst="rect">
            <a:avLst/>
          </a:prstGeom>
        </p:spPr>
        <p:txBody>
          <a:bodyPr lIns="0" tIns="0" rIns="0" bIns="0"/>
          <a:lstStyle>
            <a:lvl1pPr>
              <a:defRPr sz="2800"/>
            </a:lvl1pPr>
            <a:lvl2pPr>
              <a:defRPr sz="2800"/>
            </a:lvl2pPr>
            <a:lvl3pPr>
              <a:defRPr sz="2800"/>
            </a:lvl3pPr>
            <a:lvl4pPr>
              <a:defRPr sz="2800"/>
            </a:lvl4pPr>
            <a:lvl5pPr>
              <a:defRPr sz="2800"/>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Shape 50"/>
          <p:cNvSpPr/>
          <p:nvPr>
            <p:ph type="title"/>
          </p:nvPr>
        </p:nvSpPr>
        <p:spPr>
          <a:xfrm>
            <a:off x="650875" y="0"/>
            <a:ext cx="11703050" cy="2016125"/>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51" name="Shape 51"/>
          <p:cNvSpPr/>
          <p:nvPr>
            <p:ph type="body" idx="1"/>
          </p:nvPr>
        </p:nvSpPr>
        <p:spPr>
          <a:xfrm>
            <a:off x="650874" y="2016125"/>
            <a:ext cx="5745164" cy="1076325"/>
          </a:xfrm>
          <a:prstGeom prst="rect">
            <a:avLst/>
          </a:prstGeom>
        </p:spPr>
        <p:txBody>
          <a:bodyPr lIns="0" tIns="0" rIns="0" bIns="0" anchor="b"/>
          <a:lstStyle>
            <a:lvl1pPr marL="0" indent="0">
              <a:defRPr sz="2400"/>
            </a:lvl1pPr>
            <a:lvl2pPr marL="0" indent="457200">
              <a:defRPr sz="2400"/>
            </a:lvl2pPr>
            <a:lvl3pPr marL="0" indent="914400">
              <a:defRPr sz="2400"/>
            </a:lvl3pPr>
            <a:lvl4pPr marL="0" indent="1371600">
              <a:defRPr sz="2400"/>
            </a:lvl4pPr>
            <a:lvl5pPr marL="0" indent="1828800">
              <a:defRPr sz="2400"/>
            </a:lvl5pPr>
          </a:lstStyle>
          <a:p>
            <a:pPr lvl="0">
              <a:defRPr sz="1800">
                <a:solidFill>
                  <a:srgbClr val="000000"/>
                </a:solidFill>
              </a:defRPr>
            </a:pPr>
            <a:r>
              <a:rPr sz="2400">
                <a:solidFill>
                  <a:srgbClr val="FFFFFF"/>
                </a:solidFill>
              </a:rPr>
              <a:t>Body Level One</a:t>
            </a:r>
            <a:endParaRPr sz="2400">
              <a:solidFill>
                <a:srgbClr val="FFFFFF"/>
              </a:solidFill>
            </a:endParaRPr>
          </a:p>
          <a:p>
            <a:pPr lvl="1">
              <a:defRPr sz="1800">
                <a:solidFill>
                  <a:srgbClr val="000000"/>
                </a:solidFill>
              </a:defRPr>
            </a:pPr>
            <a:r>
              <a:rPr sz="2400">
                <a:solidFill>
                  <a:srgbClr val="FFFFFF"/>
                </a:solidFill>
              </a:rPr>
              <a:t>Body Level Two</a:t>
            </a:r>
            <a:endParaRPr sz="2400">
              <a:solidFill>
                <a:srgbClr val="FFFFFF"/>
              </a:solidFill>
            </a:endParaRPr>
          </a:p>
          <a:p>
            <a:pPr lvl="2">
              <a:defRPr sz="1800">
                <a:solidFill>
                  <a:srgbClr val="000000"/>
                </a:solidFill>
              </a:defRPr>
            </a:pPr>
            <a:r>
              <a:rPr sz="2400">
                <a:solidFill>
                  <a:srgbClr val="FFFFFF"/>
                </a:solidFill>
              </a:rPr>
              <a:t>Body Level Three</a:t>
            </a:r>
            <a:endParaRPr sz="2400">
              <a:solidFill>
                <a:srgbClr val="FFFFFF"/>
              </a:solidFill>
            </a:endParaRPr>
          </a:p>
          <a:p>
            <a:pPr lvl="3">
              <a:defRPr sz="1800">
                <a:solidFill>
                  <a:srgbClr val="000000"/>
                </a:solidFill>
              </a:defRPr>
            </a:pPr>
            <a:r>
              <a:rPr sz="2400">
                <a:solidFill>
                  <a:srgbClr val="FFFFFF"/>
                </a:solidFill>
              </a:rPr>
              <a:t>Body Level Four</a:t>
            </a:r>
            <a:endParaRPr sz="2400">
              <a:solidFill>
                <a:srgbClr val="FFFFFF"/>
              </a:solidFill>
            </a:endParaRPr>
          </a:p>
          <a:p>
            <a:pPr lvl="4">
              <a:defRPr sz="1800">
                <a:solidFill>
                  <a:srgbClr val="000000"/>
                </a:solidFill>
              </a:defRPr>
            </a:pPr>
            <a:r>
              <a:rPr sz="2400">
                <a:solidFill>
                  <a:srgbClr val="FFFFFF"/>
                </a:solidFill>
              </a:rPr>
              <a:t>Body Level Five</a:t>
            </a:r>
          </a:p>
        </p:txBody>
      </p:sp>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53" name="Shape 53"/>
          <p:cNvSpPr/>
          <p:nvPr>
            <p:ph type="title"/>
          </p:nvPr>
        </p:nvSpPr>
        <p:spPr>
          <a:xfrm>
            <a:off x="1270000" y="1638300"/>
            <a:ext cx="10464800" cy="3302000"/>
          </a:xfrm>
          <a:prstGeom prst="rect">
            <a:avLst/>
          </a:prstGeom>
        </p:spPr>
        <p:txBody>
          <a:bodyPr anchor="b"/>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8" name="Shape 8"/>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9" name="Shape 9"/>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56" name="Shape 56"/>
          <p:cNvSpPr/>
          <p:nvPr>
            <p:ph type="title"/>
          </p:nvPr>
        </p:nvSpPr>
        <p:spPr>
          <a:xfrm>
            <a:off x="650875" y="0"/>
            <a:ext cx="4278313" cy="2041525"/>
          </a:xfrm>
          <a:prstGeom prst="rect">
            <a:avLst/>
          </a:prstGeom>
        </p:spPr>
        <p:txBody>
          <a:bodyPr anchor="b"/>
          <a:lstStyle>
            <a:lvl1pPr algn="l">
              <a:defRPr sz="2000"/>
            </a:lvl1pPr>
          </a:lstStyle>
          <a:p>
            <a:pPr lvl="0">
              <a:defRPr sz="1800">
                <a:solidFill>
                  <a:srgbClr val="000000"/>
                </a:solidFill>
              </a:defRPr>
            </a:pPr>
            <a:r>
              <a:rPr sz="2000">
                <a:solidFill>
                  <a:srgbClr val="FFFFFF"/>
                </a:solidFill>
              </a:rPr>
              <a:t>Title Text</a:t>
            </a:r>
          </a:p>
        </p:txBody>
      </p:sp>
      <p:sp>
        <p:nvSpPr>
          <p:cNvPr id="57" name="Shape 57"/>
          <p:cNvSpPr/>
          <p:nvPr>
            <p:ph type="body" idx="1"/>
          </p:nvPr>
        </p:nvSpPr>
        <p:spPr>
          <a:xfrm>
            <a:off x="5084763" y="388937"/>
            <a:ext cx="7269161" cy="9364663"/>
          </a:xfrm>
          <a:prstGeom prst="rect">
            <a:avLst/>
          </a:prstGeom>
        </p:spPr>
        <p:txBody>
          <a:bodyPr lIns="0" tIns="0" rIns="0" bIns="0"/>
          <a:lstStyle>
            <a:lvl1pPr>
              <a:defRPr sz="3200"/>
            </a:lvl1pPr>
            <a:lvl2pPr>
              <a:defRPr sz="3200"/>
            </a:lvl2pPr>
            <a:lvl3pPr>
              <a:defRPr sz="3200"/>
            </a:lvl3pPr>
            <a:lvl4pPr>
              <a:defRPr sz="3200"/>
            </a:lvl4pPr>
            <a:lvl5pPr>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59" name="Shape 59"/>
          <p:cNvSpPr/>
          <p:nvPr>
            <p:ph type="title"/>
          </p:nvPr>
        </p:nvSpPr>
        <p:spPr>
          <a:xfrm>
            <a:off x="2549525" y="4389438"/>
            <a:ext cx="7802563" cy="3244851"/>
          </a:xfrm>
          <a:prstGeom prst="rect">
            <a:avLst/>
          </a:prstGeom>
        </p:spPr>
        <p:txBody>
          <a:bodyPr anchor="b"/>
          <a:lstStyle>
            <a:lvl1pPr algn="l">
              <a:defRPr sz="2000"/>
            </a:lvl1pPr>
          </a:lstStyle>
          <a:p>
            <a:pPr lvl="0">
              <a:defRPr sz="1800">
                <a:solidFill>
                  <a:srgbClr val="000000"/>
                </a:solidFill>
              </a:defRPr>
            </a:pPr>
            <a:r>
              <a:rPr sz="2000">
                <a:solidFill>
                  <a:srgbClr val="FFFFFF"/>
                </a:solidFill>
              </a:rPr>
              <a:t>Title Text</a:t>
            </a:r>
          </a:p>
        </p:txBody>
      </p:sp>
      <p:sp>
        <p:nvSpPr>
          <p:cNvPr id="60" name="Shape 60"/>
          <p:cNvSpPr/>
          <p:nvPr>
            <p:ph type="body" idx="1"/>
          </p:nvPr>
        </p:nvSpPr>
        <p:spPr>
          <a:xfrm>
            <a:off x="2549525" y="7634288"/>
            <a:ext cx="7802563" cy="2119312"/>
          </a:xfrm>
          <a:prstGeom prst="rect">
            <a:avLst/>
          </a:prstGeom>
        </p:spPr>
        <p:txBody>
          <a:bodyPr lIns="0" tIns="0" rIns="0" bIns="0"/>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lvl="0">
              <a:defRPr sz="1800">
                <a:solidFill>
                  <a:srgbClr val="000000"/>
                </a:solidFill>
              </a:defRPr>
            </a:pPr>
            <a:r>
              <a:rPr sz="1400">
                <a:solidFill>
                  <a:srgbClr val="FFFFFF"/>
                </a:solidFill>
              </a:rPr>
              <a:t>Body Level One</a:t>
            </a:r>
            <a:endParaRPr sz="1400">
              <a:solidFill>
                <a:srgbClr val="FFFFFF"/>
              </a:solidFill>
            </a:endParaRPr>
          </a:p>
          <a:p>
            <a:pPr lvl="1">
              <a:defRPr sz="1800">
                <a:solidFill>
                  <a:srgbClr val="000000"/>
                </a:solidFill>
              </a:defRPr>
            </a:pPr>
            <a:r>
              <a:rPr sz="1400">
                <a:solidFill>
                  <a:srgbClr val="FFFFFF"/>
                </a:solidFill>
              </a:rPr>
              <a:t>Body Level Two</a:t>
            </a:r>
            <a:endParaRPr sz="1400">
              <a:solidFill>
                <a:srgbClr val="FFFFFF"/>
              </a:solidFill>
            </a:endParaRPr>
          </a:p>
          <a:p>
            <a:pPr lvl="2">
              <a:defRPr sz="1800">
                <a:solidFill>
                  <a:srgbClr val="000000"/>
                </a:solidFill>
              </a:defRPr>
            </a:pPr>
            <a:r>
              <a:rPr sz="1400">
                <a:solidFill>
                  <a:srgbClr val="FFFFFF"/>
                </a:solidFill>
              </a:rPr>
              <a:t>Body Level Three</a:t>
            </a:r>
            <a:endParaRPr sz="1400">
              <a:solidFill>
                <a:srgbClr val="FFFFFF"/>
              </a:solidFill>
            </a:endParaRPr>
          </a:p>
          <a:p>
            <a:pPr lvl="3">
              <a:defRPr sz="1800">
                <a:solidFill>
                  <a:srgbClr val="000000"/>
                </a:solidFill>
              </a:defRPr>
            </a:pPr>
            <a:r>
              <a:rPr sz="1400">
                <a:solidFill>
                  <a:srgbClr val="FFFFFF"/>
                </a:solidFill>
              </a:rPr>
              <a:t>Body Level Four</a:t>
            </a:r>
            <a:endParaRPr sz="1400">
              <a:solidFill>
                <a:srgbClr val="FFFFFF"/>
              </a:solidFill>
            </a:endParaRPr>
          </a:p>
          <a:p>
            <a:pPr lvl="4">
              <a:defRPr sz="1800">
                <a:solidFill>
                  <a:srgbClr val="000000"/>
                </a:solidFill>
              </a:defRPr>
            </a:pPr>
            <a:r>
              <a:rPr sz="1400">
                <a:solidFill>
                  <a:srgbClr val="FFFFFF"/>
                </a:solidFill>
              </a:rPr>
              <a:t>Body Level Five</a:t>
            </a:r>
          </a:p>
        </p:txBody>
      </p:sp>
    </p:spTree>
  </p:cSld>
  <p:clrMapOvr>
    <a:masterClrMapping/>
  </p:clrMapOvr>
  <p:transitio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62" name="Shape 62"/>
          <p:cNvSpPr/>
          <p:nvPr>
            <p:ph type="title"/>
          </p:nvPr>
        </p:nvSpPr>
        <p:spPr>
          <a:xfrm>
            <a:off x="1270000" y="0"/>
            <a:ext cx="10464800" cy="49403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63" name="Shape 63"/>
          <p:cNvSpPr/>
          <p:nvPr>
            <p:ph type="body" idx="1"/>
          </p:nvPr>
        </p:nvSpPr>
        <p:spPr>
          <a:xfrm>
            <a:off x="1270000" y="5029200"/>
            <a:ext cx="10464800" cy="3568700"/>
          </a:xfrm>
          <a:prstGeom prst="rect">
            <a:avLst/>
          </a:prstGeom>
        </p:spPr>
        <p:txBody>
          <a:bodyPr lIns="0" tIns="0" rIns="0" bIns="0"/>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65" name="Shape 65"/>
          <p:cNvSpPr/>
          <p:nvPr>
            <p:ph type="title"/>
          </p:nvPr>
        </p:nvSpPr>
        <p:spPr>
          <a:xfrm>
            <a:off x="9118600" y="0"/>
            <a:ext cx="2616200" cy="61595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66" name="Shape 66"/>
          <p:cNvSpPr/>
          <p:nvPr>
            <p:ph type="body" idx="1"/>
          </p:nvPr>
        </p:nvSpPr>
        <p:spPr>
          <a:xfrm>
            <a:off x="1270000" y="1638300"/>
            <a:ext cx="7696200" cy="6959600"/>
          </a:xfrm>
          <a:prstGeom prst="rect">
            <a:avLst/>
          </a:prstGeom>
        </p:spPr>
        <p:txBody>
          <a:bodyPr lIns="0" tIns="0" rIns="0" bIns="0"/>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68" name="Shape 68"/>
          <p:cNvSpPr/>
          <p:nvPr>
            <p:ph type="title"/>
          </p:nvPr>
        </p:nvSpPr>
        <p:spPr>
          <a:xfrm>
            <a:off x="974725" y="2827338"/>
            <a:ext cx="11055350" cy="2497137"/>
          </a:xfrm>
          <a:prstGeom prst="rect">
            <a:avLst/>
          </a:prstGeom>
        </p:spPr>
        <p:txBody>
          <a:bodyPr/>
          <a:lstStyle/>
          <a:p>
            <a:pPr lvl="0">
              <a:defRPr sz="1800">
                <a:solidFill>
                  <a:srgbClr val="000000"/>
                </a:solidFill>
              </a:defRPr>
            </a:pPr>
            <a:r>
              <a:rPr sz="8000">
                <a:solidFill>
                  <a:srgbClr val="FFFFFF"/>
                </a:solidFill>
              </a:rPr>
              <a:t>Title Text</a:t>
            </a:r>
          </a:p>
        </p:txBody>
      </p:sp>
      <p:sp>
        <p:nvSpPr>
          <p:cNvPr id="69" name="Shape 69"/>
          <p:cNvSpPr/>
          <p:nvPr>
            <p:ph type="body" idx="1"/>
          </p:nvPr>
        </p:nvSpPr>
        <p:spPr>
          <a:xfrm>
            <a:off x="1951038" y="5324475"/>
            <a:ext cx="9102725" cy="2898775"/>
          </a:xfrm>
          <a:prstGeom prst="rect">
            <a:avLst/>
          </a:prstGeom>
        </p:spPr>
        <p:txBody>
          <a:bodyPr lIns="0" tIns="0" rIns="0" bIns="0" anchor="ctr"/>
          <a:lstStyle>
            <a:lvl1pPr marL="0" indent="0" algn="ctr"/>
            <a:lvl2pPr marL="0" indent="457200" algn="ctr"/>
            <a:lvl3pPr marL="0" indent="914400" algn="ctr"/>
            <a:lvl4pPr marL="0" indent="1371600" algn="ctr"/>
            <a:lvl5pPr marL="0" indent="1828800" algn="ct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71" name="Shape 71"/>
          <p:cNvSpPr/>
          <p:nvPr>
            <p:ph type="title"/>
          </p:nvPr>
        </p:nvSpPr>
        <p:spPr>
          <a:xfrm>
            <a:off x="952500" y="214044"/>
            <a:ext cx="11099800" cy="2238912"/>
          </a:xfrm>
          <a:prstGeom prst="rect">
            <a:avLst/>
          </a:prstGeom>
        </p:spPr>
        <p:txBody>
          <a:bodyPr/>
          <a:lstStyle/>
          <a:p>
            <a:pPr lvl="0">
              <a:defRPr sz="1800">
                <a:solidFill>
                  <a:srgbClr val="000000"/>
                </a:solidFill>
              </a:defRPr>
            </a:pPr>
            <a:r>
              <a:rPr sz="8000">
                <a:solidFill>
                  <a:srgbClr val="FFFFFF"/>
                </a:solidFill>
              </a:rPr>
              <a:t>Title Text</a:t>
            </a:r>
          </a:p>
        </p:txBody>
      </p:sp>
      <p:sp>
        <p:nvSpPr>
          <p:cNvPr id="72" name="Shape 72"/>
          <p:cNvSpPr/>
          <p:nvPr>
            <p:ph type="body" idx="1"/>
          </p:nvPr>
        </p:nvSpPr>
        <p:spPr>
          <a:xfrm>
            <a:off x="952500" y="2452955"/>
            <a:ext cx="11099800" cy="6562190"/>
          </a:xfrm>
          <a:prstGeom prst="rect">
            <a:avLst/>
          </a:prstGeom>
        </p:spPr>
        <p:txBody>
          <a:bodyPr lIns="0" tIns="0" rIns="0" bIns="0" anchor="ct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74" name="Shape 74"/>
          <p:cNvSpPr/>
          <p:nvPr>
            <p:ph type="title"/>
          </p:nvPr>
        </p:nvSpPr>
        <p:spPr>
          <a:xfrm>
            <a:off x="1027112" y="6267450"/>
            <a:ext cx="11053763" cy="3486150"/>
          </a:xfrm>
          <a:prstGeom prst="rect">
            <a:avLst/>
          </a:prstGeom>
        </p:spPr>
        <p:txBody>
          <a:bodyPr anchor="t"/>
          <a:lstStyle>
            <a:lvl1pPr algn="l">
              <a:defRPr cap="all" sz="4000"/>
            </a:lvl1pPr>
          </a:lstStyle>
          <a:p>
            <a:pPr lvl="0">
              <a:defRPr cap="none" sz="1800">
                <a:solidFill>
                  <a:srgbClr val="000000"/>
                </a:solidFill>
              </a:defRPr>
            </a:pPr>
            <a:r>
              <a:rPr cap="all" sz="4000">
                <a:solidFill>
                  <a:srgbClr val="FFFFFF"/>
                </a:solidFill>
              </a:rPr>
              <a:t>Title Text</a:t>
            </a:r>
          </a:p>
        </p:txBody>
      </p:sp>
      <p:sp>
        <p:nvSpPr>
          <p:cNvPr id="75" name="Shape 75"/>
          <p:cNvSpPr/>
          <p:nvPr>
            <p:ph type="body" idx="1"/>
          </p:nvPr>
        </p:nvSpPr>
        <p:spPr>
          <a:xfrm>
            <a:off x="1027112" y="1695450"/>
            <a:ext cx="11053763" cy="4572000"/>
          </a:xfrm>
          <a:prstGeom prst="rect">
            <a:avLst/>
          </a:prstGeom>
        </p:spPr>
        <p:txBody>
          <a:bodyPr lIns="0" tIns="0" rIns="0" bIns="0" anchor="b"/>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lvl="0">
              <a:defRPr sz="1800">
                <a:solidFill>
                  <a:srgbClr val="000000"/>
                </a:solidFill>
              </a:defRPr>
            </a:pPr>
            <a:r>
              <a:rPr sz="2000">
                <a:solidFill>
                  <a:srgbClr val="FFFFFF"/>
                </a:solidFill>
              </a:rPr>
              <a:t>Body Level One</a:t>
            </a:r>
            <a:endParaRPr sz="2000">
              <a:solidFill>
                <a:srgbClr val="FFFFFF"/>
              </a:solidFill>
            </a:endParaRPr>
          </a:p>
          <a:p>
            <a:pPr lvl="1">
              <a:defRPr sz="1800">
                <a:solidFill>
                  <a:srgbClr val="000000"/>
                </a:solidFill>
              </a:defRPr>
            </a:pPr>
            <a:r>
              <a:rPr sz="2000">
                <a:solidFill>
                  <a:srgbClr val="FFFFFF"/>
                </a:solidFill>
              </a:rPr>
              <a:t>Body Level Two</a:t>
            </a:r>
            <a:endParaRPr sz="2000">
              <a:solidFill>
                <a:srgbClr val="FFFFFF"/>
              </a:solidFill>
            </a:endParaRPr>
          </a:p>
          <a:p>
            <a:pPr lvl="2">
              <a:defRPr sz="1800">
                <a:solidFill>
                  <a:srgbClr val="000000"/>
                </a:solidFill>
              </a:defRPr>
            </a:pPr>
            <a:r>
              <a:rPr sz="2000">
                <a:solidFill>
                  <a:srgbClr val="FFFFFF"/>
                </a:solidFill>
              </a:rPr>
              <a:t>Body Level Three</a:t>
            </a:r>
            <a:endParaRPr sz="2000">
              <a:solidFill>
                <a:srgbClr val="FFFFFF"/>
              </a:solidFill>
            </a:endParaRPr>
          </a:p>
          <a:p>
            <a:pPr lvl="3">
              <a:defRPr sz="1800">
                <a:solidFill>
                  <a:srgbClr val="000000"/>
                </a:solidFill>
              </a:defRPr>
            </a:pPr>
            <a:r>
              <a:rPr sz="2000">
                <a:solidFill>
                  <a:srgbClr val="FFFFFF"/>
                </a:solidFill>
              </a:rPr>
              <a:t>Body Level Four</a:t>
            </a:r>
            <a:endParaRPr sz="2000">
              <a:solidFill>
                <a:srgbClr val="FFFFFF"/>
              </a:solidFill>
            </a:endParaRPr>
          </a:p>
          <a:p>
            <a:pPr lvl="4">
              <a:defRPr sz="1800">
                <a:solidFill>
                  <a:srgbClr val="000000"/>
                </a:solidFill>
              </a:defRPr>
            </a:pPr>
            <a:r>
              <a:rPr sz="2000">
                <a:solidFill>
                  <a:srgbClr val="FFFFFF"/>
                </a:solidFill>
              </a:rPr>
              <a:t>Body Level Five</a:t>
            </a:r>
          </a:p>
        </p:txBody>
      </p:sp>
    </p:spTree>
  </p:cSld>
  <p:clrMapOvr>
    <a:masterClrMapping/>
  </p:clrMapOvr>
  <p:transitio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77" name="Shape 77"/>
          <p:cNvSpPr/>
          <p:nvPr>
            <p:ph type="title"/>
          </p:nvPr>
        </p:nvSpPr>
        <p:spPr>
          <a:xfrm>
            <a:off x="952500" y="214044"/>
            <a:ext cx="11099800" cy="2238912"/>
          </a:xfrm>
          <a:prstGeom prst="rect">
            <a:avLst/>
          </a:prstGeom>
        </p:spPr>
        <p:txBody>
          <a:bodyPr/>
          <a:lstStyle/>
          <a:p>
            <a:pPr lvl="0">
              <a:defRPr sz="1800">
                <a:solidFill>
                  <a:srgbClr val="000000"/>
                </a:solidFill>
              </a:defRPr>
            </a:pPr>
            <a:r>
              <a:rPr sz="8000">
                <a:solidFill>
                  <a:srgbClr val="FFFFFF"/>
                </a:solidFill>
              </a:rPr>
              <a:t>Title Text</a:t>
            </a:r>
          </a:p>
        </p:txBody>
      </p:sp>
      <p:sp>
        <p:nvSpPr>
          <p:cNvPr id="78" name="Shape 78"/>
          <p:cNvSpPr/>
          <p:nvPr>
            <p:ph type="body" idx="1"/>
          </p:nvPr>
        </p:nvSpPr>
        <p:spPr>
          <a:xfrm>
            <a:off x="952500" y="2452955"/>
            <a:ext cx="5473700" cy="6562190"/>
          </a:xfrm>
          <a:prstGeom prst="rect">
            <a:avLst/>
          </a:prstGeom>
        </p:spPr>
        <p:txBody>
          <a:bodyPr lIns="0" tIns="0" rIns="0" bIns="0" anchor="ctr"/>
          <a:lstStyle>
            <a:lvl1pPr>
              <a:defRPr sz="2800"/>
            </a:lvl1pPr>
            <a:lvl2pPr>
              <a:defRPr sz="2800"/>
            </a:lvl2pPr>
            <a:lvl3pPr>
              <a:defRPr sz="2800"/>
            </a:lvl3pPr>
            <a:lvl4pPr>
              <a:defRPr sz="2800"/>
            </a:lvl4pPr>
            <a:lvl5pPr>
              <a:defRPr sz="2800"/>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80" name="Shape 80"/>
          <p:cNvSpPr/>
          <p:nvPr>
            <p:ph type="title"/>
          </p:nvPr>
        </p:nvSpPr>
        <p:spPr>
          <a:xfrm>
            <a:off x="650875" y="365228"/>
            <a:ext cx="11703050" cy="1676194"/>
          </a:xfrm>
          <a:prstGeom prst="rect">
            <a:avLst/>
          </a:prstGeom>
        </p:spPr>
        <p:txBody>
          <a:bodyPr/>
          <a:lstStyle/>
          <a:p>
            <a:pPr lvl="0">
              <a:defRPr sz="1800">
                <a:solidFill>
                  <a:srgbClr val="000000"/>
                </a:solidFill>
              </a:defRPr>
            </a:pPr>
            <a:r>
              <a:rPr sz="8000">
                <a:solidFill>
                  <a:srgbClr val="FFFFFF"/>
                </a:solidFill>
              </a:rPr>
              <a:t>Title Text</a:t>
            </a:r>
          </a:p>
        </p:txBody>
      </p:sp>
      <p:sp>
        <p:nvSpPr>
          <p:cNvPr id="81" name="Shape 81"/>
          <p:cNvSpPr/>
          <p:nvPr>
            <p:ph type="body" idx="1"/>
          </p:nvPr>
        </p:nvSpPr>
        <p:spPr>
          <a:xfrm>
            <a:off x="650874" y="2041421"/>
            <a:ext cx="5745164" cy="1051030"/>
          </a:xfrm>
          <a:prstGeom prst="rect">
            <a:avLst/>
          </a:prstGeom>
        </p:spPr>
        <p:txBody>
          <a:bodyPr lIns="0" tIns="0" rIns="0" bIns="0" anchor="b"/>
          <a:lstStyle>
            <a:lvl1pPr marL="0" indent="0">
              <a:defRPr sz="2400"/>
            </a:lvl1pPr>
            <a:lvl2pPr marL="0" indent="457200">
              <a:defRPr sz="2400"/>
            </a:lvl2pPr>
            <a:lvl3pPr marL="0" indent="914400">
              <a:defRPr sz="2400"/>
            </a:lvl3pPr>
            <a:lvl4pPr marL="0" indent="1371600">
              <a:defRPr sz="2400"/>
            </a:lvl4pPr>
            <a:lvl5pPr marL="0" indent="1828800">
              <a:defRPr sz="2400"/>
            </a:lvl5pPr>
          </a:lstStyle>
          <a:p>
            <a:pPr lvl="0">
              <a:defRPr sz="1800">
                <a:solidFill>
                  <a:srgbClr val="000000"/>
                </a:solidFill>
              </a:defRPr>
            </a:pPr>
            <a:r>
              <a:rPr sz="2400">
                <a:solidFill>
                  <a:srgbClr val="FFFFFF"/>
                </a:solidFill>
              </a:rPr>
              <a:t>Body Level One</a:t>
            </a:r>
            <a:endParaRPr sz="2400">
              <a:solidFill>
                <a:srgbClr val="FFFFFF"/>
              </a:solidFill>
            </a:endParaRPr>
          </a:p>
          <a:p>
            <a:pPr lvl="1">
              <a:defRPr sz="1800">
                <a:solidFill>
                  <a:srgbClr val="000000"/>
                </a:solidFill>
              </a:defRPr>
            </a:pPr>
            <a:r>
              <a:rPr sz="2400">
                <a:solidFill>
                  <a:srgbClr val="FFFFFF"/>
                </a:solidFill>
              </a:rPr>
              <a:t>Body Level Two</a:t>
            </a:r>
            <a:endParaRPr sz="2400">
              <a:solidFill>
                <a:srgbClr val="FFFFFF"/>
              </a:solidFill>
            </a:endParaRPr>
          </a:p>
          <a:p>
            <a:pPr lvl="2">
              <a:defRPr sz="1800">
                <a:solidFill>
                  <a:srgbClr val="000000"/>
                </a:solidFill>
              </a:defRPr>
            </a:pPr>
            <a:r>
              <a:rPr sz="2400">
                <a:solidFill>
                  <a:srgbClr val="FFFFFF"/>
                </a:solidFill>
              </a:rPr>
              <a:t>Body Level Three</a:t>
            </a:r>
            <a:endParaRPr sz="2400">
              <a:solidFill>
                <a:srgbClr val="FFFFFF"/>
              </a:solidFill>
            </a:endParaRPr>
          </a:p>
          <a:p>
            <a:pPr lvl="3">
              <a:defRPr sz="1800">
                <a:solidFill>
                  <a:srgbClr val="000000"/>
                </a:solidFill>
              </a:defRPr>
            </a:pPr>
            <a:r>
              <a:rPr sz="2400">
                <a:solidFill>
                  <a:srgbClr val="FFFFFF"/>
                </a:solidFill>
              </a:rPr>
              <a:t>Body Level Four</a:t>
            </a:r>
            <a:endParaRPr sz="2400">
              <a:solidFill>
                <a:srgbClr val="FFFFFF"/>
              </a:solidFill>
            </a:endParaRPr>
          </a:p>
          <a:p>
            <a:pPr lvl="4">
              <a:defRPr sz="1800">
                <a:solidFill>
                  <a:srgbClr val="000000"/>
                </a:solidFill>
              </a:defRPr>
            </a:pPr>
            <a:r>
              <a:rPr sz="2400">
                <a:solidFill>
                  <a:srgbClr val="FFFFFF"/>
                </a:solidFill>
              </a:rPr>
              <a:t>Body Level Five</a:t>
            </a:r>
          </a:p>
        </p:txBody>
      </p:sp>
    </p:spTree>
  </p:cSld>
  <p:clrMapOvr>
    <a:masterClrMapping/>
  </p:clrMapOvr>
  <p:transitio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83" name="Shape 83"/>
          <p:cNvSpPr/>
          <p:nvPr>
            <p:ph type="title"/>
          </p:nvPr>
        </p:nvSpPr>
        <p:spPr>
          <a:xfrm>
            <a:off x="952500" y="254000"/>
            <a:ext cx="11099800" cy="2159000"/>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11" name="Shape 11"/>
          <p:cNvSpPr/>
          <p:nvPr>
            <p:ph type="title"/>
          </p:nvPr>
        </p:nvSpPr>
        <p:spPr>
          <a:xfrm>
            <a:off x="1027112" y="6267450"/>
            <a:ext cx="11053763" cy="3486150"/>
          </a:xfrm>
          <a:prstGeom prst="rect">
            <a:avLst/>
          </a:prstGeom>
        </p:spPr>
        <p:txBody>
          <a:bodyPr anchor="t"/>
          <a:lstStyle>
            <a:lvl1pPr algn="l">
              <a:defRPr cap="all" sz="4000"/>
            </a:lvl1pPr>
          </a:lstStyle>
          <a:p>
            <a:pPr lvl="0">
              <a:defRPr cap="none" sz="1800">
                <a:solidFill>
                  <a:srgbClr val="000000"/>
                </a:solidFill>
              </a:defRPr>
            </a:pPr>
            <a:r>
              <a:rPr cap="all" sz="4000">
                <a:solidFill>
                  <a:srgbClr val="FFFFFF"/>
                </a:solidFill>
              </a:rPr>
              <a:t>Title Text</a:t>
            </a:r>
          </a:p>
        </p:txBody>
      </p:sp>
      <p:sp>
        <p:nvSpPr>
          <p:cNvPr id="12" name="Shape 12"/>
          <p:cNvSpPr/>
          <p:nvPr>
            <p:ph type="body" idx="1"/>
          </p:nvPr>
        </p:nvSpPr>
        <p:spPr>
          <a:xfrm>
            <a:off x="1027112" y="1695450"/>
            <a:ext cx="11053763" cy="4572000"/>
          </a:xfrm>
          <a:prstGeom prst="rect">
            <a:avLst/>
          </a:prstGeom>
        </p:spPr>
        <p:txBody>
          <a:bodyPr anchor="b"/>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lvl="0">
              <a:defRPr sz="1800">
                <a:solidFill>
                  <a:srgbClr val="000000"/>
                </a:solidFill>
              </a:defRPr>
            </a:pPr>
            <a:r>
              <a:rPr sz="2000">
                <a:solidFill>
                  <a:srgbClr val="FFFFFF"/>
                </a:solidFill>
              </a:rPr>
              <a:t>Body Level One</a:t>
            </a:r>
            <a:endParaRPr sz="2000">
              <a:solidFill>
                <a:srgbClr val="FFFFFF"/>
              </a:solidFill>
            </a:endParaRPr>
          </a:p>
          <a:p>
            <a:pPr lvl="1">
              <a:defRPr sz="1800">
                <a:solidFill>
                  <a:srgbClr val="000000"/>
                </a:solidFill>
              </a:defRPr>
            </a:pPr>
            <a:r>
              <a:rPr sz="2000">
                <a:solidFill>
                  <a:srgbClr val="FFFFFF"/>
                </a:solidFill>
              </a:rPr>
              <a:t>Body Level Two</a:t>
            </a:r>
            <a:endParaRPr sz="2000">
              <a:solidFill>
                <a:srgbClr val="FFFFFF"/>
              </a:solidFill>
            </a:endParaRPr>
          </a:p>
          <a:p>
            <a:pPr lvl="2">
              <a:defRPr sz="1800">
                <a:solidFill>
                  <a:srgbClr val="000000"/>
                </a:solidFill>
              </a:defRPr>
            </a:pPr>
            <a:r>
              <a:rPr sz="2000">
                <a:solidFill>
                  <a:srgbClr val="FFFFFF"/>
                </a:solidFill>
              </a:rPr>
              <a:t>Body Level Three</a:t>
            </a:r>
            <a:endParaRPr sz="2000">
              <a:solidFill>
                <a:srgbClr val="FFFFFF"/>
              </a:solidFill>
            </a:endParaRPr>
          </a:p>
          <a:p>
            <a:pPr lvl="3">
              <a:defRPr sz="1800">
                <a:solidFill>
                  <a:srgbClr val="000000"/>
                </a:solidFill>
              </a:defRPr>
            </a:pPr>
            <a:r>
              <a:rPr sz="2000">
                <a:solidFill>
                  <a:srgbClr val="FFFFFF"/>
                </a:solidFill>
              </a:rPr>
              <a:t>Body Level Four</a:t>
            </a:r>
            <a:endParaRPr sz="2000">
              <a:solidFill>
                <a:srgbClr val="FFFFFF"/>
              </a:solidFill>
            </a:endParaRPr>
          </a:p>
          <a:p>
            <a:pPr lvl="4">
              <a:defRPr sz="1800">
                <a:solidFill>
                  <a:srgbClr val="000000"/>
                </a:solidFill>
              </a:defRPr>
            </a:pPr>
            <a:r>
              <a:rPr sz="2000">
                <a:solidFill>
                  <a:srgbClr val="FFFFFF"/>
                </a:solidFill>
              </a:rPr>
              <a:t>Body Level Five</a:t>
            </a:r>
          </a:p>
        </p:txBody>
      </p:sp>
    </p:spTree>
  </p:cSld>
  <p:clrMapOvr>
    <a:masterClrMapping/>
  </p:clrMapOvr>
  <p:transitio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86" name="Shape 86"/>
          <p:cNvSpPr/>
          <p:nvPr>
            <p:ph type="title"/>
          </p:nvPr>
        </p:nvSpPr>
        <p:spPr>
          <a:xfrm>
            <a:off x="650875" y="0"/>
            <a:ext cx="4278313" cy="2041525"/>
          </a:xfrm>
          <a:prstGeom prst="rect">
            <a:avLst/>
          </a:prstGeom>
        </p:spPr>
        <p:txBody>
          <a:bodyPr anchor="b"/>
          <a:lstStyle>
            <a:lvl1pPr algn="l">
              <a:defRPr sz="2000"/>
            </a:lvl1pPr>
          </a:lstStyle>
          <a:p>
            <a:pPr lvl="0">
              <a:defRPr sz="1800">
                <a:solidFill>
                  <a:srgbClr val="000000"/>
                </a:solidFill>
              </a:defRPr>
            </a:pPr>
            <a:r>
              <a:rPr sz="2000">
                <a:solidFill>
                  <a:srgbClr val="FFFFFF"/>
                </a:solidFill>
              </a:rPr>
              <a:t>Title Text</a:t>
            </a:r>
          </a:p>
        </p:txBody>
      </p:sp>
      <p:sp>
        <p:nvSpPr>
          <p:cNvPr id="87" name="Shape 87"/>
          <p:cNvSpPr/>
          <p:nvPr>
            <p:ph type="body" idx="1"/>
          </p:nvPr>
        </p:nvSpPr>
        <p:spPr>
          <a:xfrm>
            <a:off x="5084763" y="0"/>
            <a:ext cx="7269161" cy="9101138"/>
          </a:xfrm>
          <a:prstGeom prst="rect">
            <a:avLst/>
          </a:prstGeom>
        </p:spPr>
        <p:txBody>
          <a:bodyPr lIns="0" tIns="0" rIns="0" bIns="0" anchor="ctr"/>
          <a:lstStyle>
            <a:lvl1pPr>
              <a:defRPr sz="3200"/>
            </a:lvl1pPr>
            <a:lvl2pPr>
              <a:defRPr sz="3200"/>
            </a:lvl2pPr>
            <a:lvl3pPr>
              <a:defRPr sz="3200"/>
            </a:lvl3pPr>
            <a:lvl4pPr>
              <a:defRPr sz="3200"/>
            </a:lvl4pPr>
            <a:lvl5pPr>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9" name="Shape 89"/>
          <p:cNvSpPr/>
          <p:nvPr>
            <p:ph type="title"/>
          </p:nvPr>
        </p:nvSpPr>
        <p:spPr>
          <a:xfrm>
            <a:off x="2549525" y="4389438"/>
            <a:ext cx="7802563" cy="3244851"/>
          </a:xfrm>
          <a:prstGeom prst="rect">
            <a:avLst/>
          </a:prstGeom>
        </p:spPr>
        <p:txBody>
          <a:bodyPr anchor="b"/>
          <a:lstStyle>
            <a:lvl1pPr algn="l">
              <a:defRPr sz="2000"/>
            </a:lvl1pPr>
          </a:lstStyle>
          <a:p>
            <a:pPr lvl="0">
              <a:defRPr sz="1800">
                <a:solidFill>
                  <a:srgbClr val="000000"/>
                </a:solidFill>
              </a:defRPr>
            </a:pPr>
            <a:r>
              <a:rPr sz="2000">
                <a:solidFill>
                  <a:srgbClr val="FFFFFF"/>
                </a:solidFill>
              </a:rPr>
              <a:t>Title Text</a:t>
            </a:r>
          </a:p>
        </p:txBody>
      </p:sp>
      <p:sp>
        <p:nvSpPr>
          <p:cNvPr id="90" name="Shape 90"/>
          <p:cNvSpPr/>
          <p:nvPr>
            <p:ph type="body" idx="1"/>
          </p:nvPr>
        </p:nvSpPr>
        <p:spPr>
          <a:xfrm>
            <a:off x="2549525" y="7634288"/>
            <a:ext cx="7802563" cy="1144588"/>
          </a:xfrm>
          <a:prstGeom prst="rect">
            <a:avLst/>
          </a:prstGeom>
        </p:spPr>
        <p:txBody>
          <a:bodyPr lIns="0" tIns="0" rIns="0" bIns="0" anchor="ct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lvl="0">
              <a:defRPr sz="1800">
                <a:solidFill>
                  <a:srgbClr val="000000"/>
                </a:solidFill>
              </a:defRPr>
            </a:pPr>
            <a:r>
              <a:rPr sz="1400">
                <a:solidFill>
                  <a:srgbClr val="FFFFFF"/>
                </a:solidFill>
              </a:rPr>
              <a:t>Body Level One</a:t>
            </a:r>
            <a:endParaRPr sz="1400">
              <a:solidFill>
                <a:srgbClr val="FFFFFF"/>
              </a:solidFill>
            </a:endParaRPr>
          </a:p>
          <a:p>
            <a:pPr lvl="1">
              <a:defRPr sz="1800">
                <a:solidFill>
                  <a:srgbClr val="000000"/>
                </a:solidFill>
              </a:defRPr>
            </a:pPr>
            <a:r>
              <a:rPr sz="1400">
                <a:solidFill>
                  <a:srgbClr val="FFFFFF"/>
                </a:solidFill>
              </a:rPr>
              <a:t>Body Level Two</a:t>
            </a:r>
            <a:endParaRPr sz="1400">
              <a:solidFill>
                <a:srgbClr val="FFFFFF"/>
              </a:solidFill>
            </a:endParaRPr>
          </a:p>
          <a:p>
            <a:pPr lvl="2">
              <a:defRPr sz="1800">
                <a:solidFill>
                  <a:srgbClr val="000000"/>
                </a:solidFill>
              </a:defRPr>
            </a:pPr>
            <a:r>
              <a:rPr sz="1400">
                <a:solidFill>
                  <a:srgbClr val="FFFFFF"/>
                </a:solidFill>
              </a:rPr>
              <a:t>Body Level Three</a:t>
            </a:r>
            <a:endParaRPr sz="1400">
              <a:solidFill>
                <a:srgbClr val="FFFFFF"/>
              </a:solidFill>
            </a:endParaRPr>
          </a:p>
          <a:p>
            <a:pPr lvl="3">
              <a:defRPr sz="1800">
                <a:solidFill>
                  <a:srgbClr val="000000"/>
                </a:solidFill>
              </a:defRPr>
            </a:pPr>
            <a:r>
              <a:rPr sz="1400">
                <a:solidFill>
                  <a:srgbClr val="FFFFFF"/>
                </a:solidFill>
              </a:rPr>
              <a:t>Body Level Four</a:t>
            </a:r>
            <a:endParaRPr sz="1400">
              <a:solidFill>
                <a:srgbClr val="FFFFFF"/>
              </a:solidFill>
            </a:endParaRPr>
          </a:p>
          <a:p>
            <a:pPr lvl="4">
              <a:defRPr sz="1800">
                <a:solidFill>
                  <a:srgbClr val="000000"/>
                </a:solidFill>
              </a:defRPr>
            </a:pPr>
            <a:r>
              <a:rPr sz="1400">
                <a:solidFill>
                  <a:srgbClr val="FFFFFF"/>
                </a:solidFill>
              </a:rPr>
              <a:t>Body Level Five</a:t>
            </a:r>
          </a:p>
        </p:txBody>
      </p:sp>
    </p:spTree>
  </p:cSld>
  <p:clrMapOvr>
    <a:masterClrMapping/>
  </p:clrMapOvr>
  <p:transitio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2" name="Shape 92"/>
          <p:cNvSpPr/>
          <p:nvPr>
            <p:ph type="title"/>
          </p:nvPr>
        </p:nvSpPr>
        <p:spPr>
          <a:xfrm>
            <a:off x="952500" y="214044"/>
            <a:ext cx="11099800" cy="2238912"/>
          </a:xfrm>
          <a:prstGeom prst="rect">
            <a:avLst/>
          </a:prstGeom>
        </p:spPr>
        <p:txBody>
          <a:bodyPr/>
          <a:lstStyle/>
          <a:p>
            <a:pPr lvl="0">
              <a:defRPr sz="1800">
                <a:solidFill>
                  <a:srgbClr val="000000"/>
                </a:solidFill>
              </a:defRPr>
            </a:pPr>
            <a:r>
              <a:rPr sz="8000">
                <a:solidFill>
                  <a:srgbClr val="FFFFFF"/>
                </a:solidFill>
              </a:rPr>
              <a:t>Title Text</a:t>
            </a:r>
          </a:p>
        </p:txBody>
      </p:sp>
      <p:sp>
        <p:nvSpPr>
          <p:cNvPr id="93" name="Shape 93"/>
          <p:cNvSpPr/>
          <p:nvPr>
            <p:ph type="body" idx="1"/>
          </p:nvPr>
        </p:nvSpPr>
        <p:spPr>
          <a:xfrm>
            <a:off x="952500" y="2452955"/>
            <a:ext cx="11099800" cy="6562190"/>
          </a:xfrm>
          <a:prstGeom prst="rect">
            <a:avLst/>
          </a:prstGeom>
        </p:spPr>
        <p:txBody>
          <a:bodyPr lIns="0" tIns="0" rIns="0" bIns="0" anchor="ct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95" name="Shape 95"/>
          <p:cNvSpPr/>
          <p:nvPr>
            <p:ph type="title"/>
          </p:nvPr>
        </p:nvSpPr>
        <p:spPr>
          <a:xfrm>
            <a:off x="9277350" y="0"/>
            <a:ext cx="2774950" cy="9131300"/>
          </a:xfrm>
          <a:prstGeom prst="rect">
            <a:avLst/>
          </a:prstGeom>
        </p:spPr>
        <p:txBody>
          <a:bodyPr/>
          <a:lstStyle/>
          <a:p>
            <a:pPr lvl="0">
              <a:defRPr sz="1800">
                <a:solidFill>
                  <a:srgbClr val="000000"/>
                </a:solidFill>
              </a:defRPr>
            </a:pPr>
            <a:r>
              <a:rPr sz="8000">
                <a:solidFill>
                  <a:srgbClr val="FFFFFF"/>
                </a:solidFill>
              </a:rPr>
              <a:t>Title Text</a:t>
            </a:r>
          </a:p>
        </p:txBody>
      </p:sp>
      <p:sp>
        <p:nvSpPr>
          <p:cNvPr id="96" name="Shape 96"/>
          <p:cNvSpPr/>
          <p:nvPr>
            <p:ph type="body" idx="1"/>
          </p:nvPr>
        </p:nvSpPr>
        <p:spPr>
          <a:xfrm>
            <a:off x="952500" y="0"/>
            <a:ext cx="8172450" cy="9131300"/>
          </a:xfrm>
          <a:prstGeom prst="rect">
            <a:avLst/>
          </a:prstGeom>
        </p:spPr>
        <p:txBody>
          <a:bodyPr lIns="0" tIns="0" rIns="0" bIns="0" anchor="ct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14" name="Shape 14"/>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15" name="Shape 15"/>
          <p:cNvSpPr/>
          <p:nvPr>
            <p:ph type="body" idx="1"/>
          </p:nvPr>
        </p:nvSpPr>
        <p:spPr>
          <a:xfrm>
            <a:off x="650875" y="2276475"/>
            <a:ext cx="5775325" cy="6435725"/>
          </a:xfrm>
          <a:prstGeom prst="rect">
            <a:avLst/>
          </a:prstGeom>
        </p:spPr>
        <p:txBody>
          <a:bodyPr/>
          <a:lstStyle>
            <a:lvl1pPr>
              <a:defRPr sz="2800"/>
            </a:lvl1pPr>
            <a:lvl2pPr>
              <a:defRPr sz="2800"/>
            </a:lvl2pPr>
            <a:lvl3pPr>
              <a:defRPr sz="2800"/>
            </a:lvl3pPr>
            <a:lvl4pPr>
              <a:defRPr sz="2800"/>
            </a:lvl4pPr>
            <a:lvl5pPr>
              <a:defRPr sz="2800"/>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17" name="Shape 17"/>
          <p:cNvSpPr/>
          <p:nvPr>
            <p:ph type="title"/>
          </p:nvPr>
        </p:nvSpPr>
        <p:spPr>
          <a:xfrm>
            <a:off x="650875" y="365228"/>
            <a:ext cx="11703050" cy="1676194"/>
          </a:xfrm>
          <a:prstGeom prst="rect">
            <a:avLst/>
          </a:prstGeom>
        </p:spPr>
        <p:txBody>
          <a:bodyPr/>
          <a:lstStyle/>
          <a:p>
            <a:pPr lvl="0">
              <a:defRPr sz="1800">
                <a:solidFill>
                  <a:srgbClr val="000000"/>
                </a:solidFill>
              </a:defRPr>
            </a:pPr>
            <a:r>
              <a:rPr sz="8000">
                <a:solidFill>
                  <a:srgbClr val="FFFFFF"/>
                </a:solidFill>
              </a:rPr>
              <a:t>Title Text</a:t>
            </a:r>
          </a:p>
        </p:txBody>
      </p:sp>
      <p:sp>
        <p:nvSpPr>
          <p:cNvPr id="18" name="Shape 18"/>
          <p:cNvSpPr/>
          <p:nvPr>
            <p:ph type="body" idx="1"/>
          </p:nvPr>
        </p:nvSpPr>
        <p:spPr>
          <a:xfrm>
            <a:off x="650874" y="2041421"/>
            <a:ext cx="5745164" cy="1051030"/>
          </a:xfrm>
          <a:prstGeom prst="rect">
            <a:avLst/>
          </a:prstGeom>
        </p:spPr>
        <p:txBody>
          <a:bodyPr anchor="b"/>
          <a:lstStyle>
            <a:lvl1pPr marL="0" indent="0">
              <a:defRPr sz="2400"/>
            </a:lvl1pPr>
            <a:lvl2pPr marL="0" indent="457200">
              <a:defRPr sz="2400"/>
            </a:lvl2pPr>
            <a:lvl3pPr marL="0" indent="914400">
              <a:defRPr sz="2400"/>
            </a:lvl3pPr>
            <a:lvl4pPr marL="0" indent="1371600">
              <a:defRPr sz="2400"/>
            </a:lvl4pPr>
            <a:lvl5pPr marL="0" indent="1828800">
              <a:defRPr sz="2400"/>
            </a:lvl5pPr>
          </a:lstStyle>
          <a:p>
            <a:pPr lvl="0">
              <a:defRPr sz="1800">
                <a:solidFill>
                  <a:srgbClr val="000000"/>
                </a:solidFill>
              </a:defRPr>
            </a:pPr>
            <a:r>
              <a:rPr sz="2400">
                <a:solidFill>
                  <a:srgbClr val="FFFFFF"/>
                </a:solidFill>
              </a:rPr>
              <a:t>Body Level One</a:t>
            </a:r>
            <a:endParaRPr sz="2400">
              <a:solidFill>
                <a:srgbClr val="FFFFFF"/>
              </a:solidFill>
            </a:endParaRPr>
          </a:p>
          <a:p>
            <a:pPr lvl="1">
              <a:defRPr sz="1800">
                <a:solidFill>
                  <a:srgbClr val="000000"/>
                </a:solidFill>
              </a:defRPr>
            </a:pPr>
            <a:r>
              <a:rPr sz="2400">
                <a:solidFill>
                  <a:srgbClr val="FFFFFF"/>
                </a:solidFill>
              </a:rPr>
              <a:t>Body Level Two</a:t>
            </a:r>
            <a:endParaRPr sz="2400">
              <a:solidFill>
                <a:srgbClr val="FFFFFF"/>
              </a:solidFill>
            </a:endParaRPr>
          </a:p>
          <a:p>
            <a:pPr lvl="2">
              <a:defRPr sz="1800">
                <a:solidFill>
                  <a:srgbClr val="000000"/>
                </a:solidFill>
              </a:defRPr>
            </a:pPr>
            <a:r>
              <a:rPr sz="2400">
                <a:solidFill>
                  <a:srgbClr val="FFFFFF"/>
                </a:solidFill>
              </a:rPr>
              <a:t>Body Level Three</a:t>
            </a:r>
            <a:endParaRPr sz="2400">
              <a:solidFill>
                <a:srgbClr val="FFFFFF"/>
              </a:solidFill>
            </a:endParaRPr>
          </a:p>
          <a:p>
            <a:pPr lvl="3">
              <a:defRPr sz="1800">
                <a:solidFill>
                  <a:srgbClr val="000000"/>
                </a:solidFill>
              </a:defRPr>
            </a:pPr>
            <a:r>
              <a:rPr sz="2400">
                <a:solidFill>
                  <a:srgbClr val="FFFFFF"/>
                </a:solidFill>
              </a:rPr>
              <a:t>Body Level Four</a:t>
            </a:r>
            <a:endParaRPr sz="2400">
              <a:solidFill>
                <a:srgbClr val="FFFFFF"/>
              </a:solidFill>
            </a:endParaRPr>
          </a:p>
          <a:p>
            <a:pPr lvl="4">
              <a:defRPr sz="1800">
                <a:solidFill>
                  <a:srgbClr val="000000"/>
                </a:solidFill>
              </a:defRPr>
            </a:pPr>
            <a:r>
              <a:rPr sz="2400">
                <a:solidFill>
                  <a:srgbClr val="FFFFFF"/>
                </a:solidFill>
              </a:rPr>
              <a:t>Body Level Five</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23" name="Shape 23"/>
          <p:cNvSpPr/>
          <p:nvPr>
            <p:ph type="title"/>
          </p:nvPr>
        </p:nvSpPr>
        <p:spPr>
          <a:xfrm>
            <a:off x="650875" y="0"/>
            <a:ext cx="4278313" cy="2041525"/>
          </a:xfrm>
          <a:prstGeom prst="rect">
            <a:avLst/>
          </a:prstGeom>
        </p:spPr>
        <p:txBody>
          <a:bodyPr anchor="b"/>
          <a:lstStyle>
            <a:lvl1pPr algn="l">
              <a:defRPr sz="2000"/>
            </a:lvl1pPr>
          </a:lstStyle>
          <a:p>
            <a:pPr lvl="0">
              <a:defRPr sz="1800">
                <a:solidFill>
                  <a:srgbClr val="000000"/>
                </a:solidFill>
              </a:defRPr>
            </a:pPr>
            <a:r>
              <a:rPr sz="2000">
                <a:solidFill>
                  <a:srgbClr val="FFFFFF"/>
                </a:solidFill>
              </a:rPr>
              <a:t>Title Text</a:t>
            </a:r>
          </a:p>
        </p:txBody>
      </p:sp>
      <p:sp>
        <p:nvSpPr>
          <p:cNvPr id="24" name="Shape 24"/>
          <p:cNvSpPr/>
          <p:nvPr>
            <p:ph type="body" idx="1"/>
          </p:nvPr>
        </p:nvSpPr>
        <p:spPr>
          <a:xfrm>
            <a:off x="5084763" y="388937"/>
            <a:ext cx="7269161" cy="9364663"/>
          </a:xfrm>
          <a:prstGeom prst="rect">
            <a:avLst/>
          </a:prstGeom>
        </p:spPr>
        <p:txBody>
          <a:bodyPr/>
          <a:lstStyle>
            <a:lvl1pPr>
              <a:defRPr sz="3200"/>
            </a:lvl1pPr>
            <a:lvl2pPr>
              <a:defRPr sz="3200"/>
            </a:lvl2pPr>
            <a:lvl3pPr>
              <a:defRPr sz="3200"/>
            </a:lvl3pPr>
            <a:lvl4pPr>
              <a:defRPr sz="3200"/>
            </a:lvl4pPr>
            <a:lvl5pPr>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26" name="Shape 26"/>
          <p:cNvSpPr/>
          <p:nvPr>
            <p:ph type="title"/>
          </p:nvPr>
        </p:nvSpPr>
        <p:spPr>
          <a:xfrm>
            <a:off x="2549525" y="4389438"/>
            <a:ext cx="7802563" cy="3244851"/>
          </a:xfrm>
          <a:prstGeom prst="rect">
            <a:avLst/>
          </a:prstGeom>
        </p:spPr>
        <p:txBody>
          <a:bodyPr anchor="b"/>
          <a:lstStyle>
            <a:lvl1pPr algn="l">
              <a:defRPr sz="2000"/>
            </a:lvl1pPr>
          </a:lstStyle>
          <a:p>
            <a:pPr lvl="0">
              <a:defRPr sz="1800">
                <a:solidFill>
                  <a:srgbClr val="000000"/>
                </a:solidFill>
              </a:defRPr>
            </a:pPr>
            <a:r>
              <a:rPr sz="2000">
                <a:solidFill>
                  <a:srgbClr val="FFFFFF"/>
                </a:solidFill>
              </a:rPr>
              <a:t>Title Text</a:t>
            </a:r>
          </a:p>
        </p:txBody>
      </p:sp>
      <p:sp>
        <p:nvSpPr>
          <p:cNvPr id="27" name="Shape 27"/>
          <p:cNvSpPr/>
          <p:nvPr>
            <p:ph type="body" idx="1"/>
          </p:nvPr>
        </p:nvSpPr>
        <p:spPr>
          <a:xfrm>
            <a:off x="2549525" y="7634288"/>
            <a:ext cx="7802563" cy="2119312"/>
          </a:xfrm>
          <a:prstGeom prst="rect">
            <a:avLst/>
          </a:prstGeom>
        </p:spPr>
        <p:txBody>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lvl="0">
              <a:defRPr sz="1800">
                <a:solidFill>
                  <a:srgbClr val="000000"/>
                </a:solidFill>
              </a:defRPr>
            </a:pPr>
            <a:r>
              <a:rPr sz="1400">
                <a:solidFill>
                  <a:srgbClr val="FFFFFF"/>
                </a:solidFill>
              </a:rPr>
              <a:t>Body Level One</a:t>
            </a:r>
            <a:endParaRPr sz="1400">
              <a:solidFill>
                <a:srgbClr val="FFFFFF"/>
              </a:solidFill>
            </a:endParaRPr>
          </a:p>
          <a:p>
            <a:pPr lvl="1">
              <a:defRPr sz="1800">
                <a:solidFill>
                  <a:srgbClr val="000000"/>
                </a:solidFill>
              </a:defRPr>
            </a:pPr>
            <a:r>
              <a:rPr sz="1400">
                <a:solidFill>
                  <a:srgbClr val="FFFFFF"/>
                </a:solidFill>
              </a:rPr>
              <a:t>Body Level Two</a:t>
            </a:r>
            <a:endParaRPr sz="1400">
              <a:solidFill>
                <a:srgbClr val="FFFFFF"/>
              </a:solidFill>
            </a:endParaRPr>
          </a:p>
          <a:p>
            <a:pPr lvl="2">
              <a:defRPr sz="1800">
                <a:solidFill>
                  <a:srgbClr val="000000"/>
                </a:solidFill>
              </a:defRPr>
            </a:pPr>
            <a:r>
              <a:rPr sz="1400">
                <a:solidFill>
                  <a:srgbClr val="FFFFFF"/>
                </a:solidFill>
              </a:rPr>
              <a:t>Body Level Three</a:t>
            </a:r>
            <a:endParaRPr sz="1400">
              <a:solidFill>
                <a:srgbClr val="FFFFFF"/>
              </a:solidFill>
            </a:endParaRPr>
          </a:p>
          <a:p>
            <a:pPr lvl="3">
              <a:defRPr sz="1800">
                <a:solidFill>
                  <a:srgbClr val="000000"/>
                </a:solidFill>
              </a:defRPr>
            </a:pPr>
            <a:r>
              <a:rPr sz="1400">
                <a:solidFill>
                  <a:srgbClr val="FFFFFF"/>
                </a:solidFill>
              </a:rPr>
              <a:t>Body Level Four</a:t>
            </a:r>
            <a:endParaRPr sz="1400">
              <a:solidFill>
                <a:srgbClr val="FFFFFF"/>
              </a:solidFill>
            </a:endParaRPr>
          </a:p>
          <a:p>
            <a:pPr lvl="4">
              <a:defRPr sz="1800">
                <a:solidFill>
                  <a:srgbClr val="000000"/>
                </a:solidFill>
              </a:defRPr>
            </a:pPr>
            <a:r>
              <a:rPr sz="1400">
                <a:solidFill>
                  <a:srgbClr val="FFFFFF"/>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270000" y="3225800"/>
            <a:ext cx="10464800" cy="3302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8000">
                <a:solidFill>
                  <a:srgbClr val="FFFFFF"/>
                </a:solidFill>
              </a:rPr>
              <a:t>Title Text</a:t>
            </a:r>
          </a:p>
        </p:txBody>
      </p:sp>
      <p:sp>
        <p:nvSpPr>
          <p:cNvPr id="3" name="Shape 3"/>
          <p:cNvSpPr/>
          <p:nvPr>
            <p:ph type="body" idx="1"/>
          </p:nvPr>
        </p:nvSpPr>
        <p:spPr>
          <a:xfrm>
            <a:off x="650875" y="2276475"/>
            <a:ext cx="11703050" cy="6435725"/>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transition spd="med" advClick="1"/>
  <p:txStyles>
    <p:titleStyle>
      <a:lvl1pPr algn="ctr" defTabSz="584200">
        <a:defRPr sz="8000">
          <a:solidFill>
            <a:srgbClr val="FFFFFF"/>
          </a:solidFill>
          <a:latin typeface="Helvetica Light"/>
          <a:ea typeface="Helvetica Light"/>
          <a:cs typeface="Helvetica Light"/>
          <a:sym typeface="Helvetica Light"/>
        </a:defRPr>
      </a:lvl1pPr>
      <a:lvl2pPr algn="ctr" defTabSz="584200">
        <a:defRPr sz="8000">
          <a:solidFill>
            <a:srgbClr val="FFFFFF"/>
          </a:solidFill>
          <a:latin typeface="Helvetica Light"/>
          <a:ea typeface="Helvetica Light"/>
          <a:cs typeface="Helvetica Light"/>
          <a:sym typeface="Helvetica Light"/>
        </a:defRPr>
      </a:lvl2pPr>
      <a:lvl3pPr algn="ctr" defTabSz="584200">
        <a:defRPr sz="8000">
          <a:solidFill>
            <a:srgbClr val="FFFFFF"/>
          </a:solidFill>
          <a:latin typeface="Helvetica Light"/>
          <a:ea typeface="Helvetica Light"/>
          <a:cs typeface="Helvetica Light"/>
          <a:sym typeface="Helvetica Light"/>
        </a:defRPr>
      </a:lvl3pPr>
      <a:lvl4pPr algn="ctr" defTabSz="584200">
        <a:defRPr sz="8000">
          <a:solidFill>
            <a:srgbClr val="FFFFFF"/>
          </a:solidFill>
          <a:latin typeface="Helvetica Light"/>
          <a:ea typeface="Helvetica Light"/>
          <a:cs typeface="Helvetica Light"/>
          <a:sym typeface="Helvetica Light"/>
        </a:defRPr>
      </a:lvl4pPr>
      <a:lvl5pPr algn="ctr" defTabSz="584200">
        <a:defRPr sz="8000">
          <a:solidFill>
            <a:srgbClr val="FFFFFF"/>
          </a:solidFill>
          <a:latin typeface="Helvetica Light"/>
          <a:ea typeface="Helvetica Light"/>
          <a:cs typeface="Helvetica Light"/>
          <a:sym typeface="Helvetica Light"/>
        </a:defRPr>
      </a:lvl5pPr>
      <a:lvl6pPr indent="457200" algn="ctr" defTabSz="584200">
        <a:defRPr sz="8000">
          <a:solidFill>
            <a:srgbClr val="FFFFFF"/>
          </a:solidFill>
          <a:latin typeface="Helvetica Light"/>
          <a:ea typeface="Helvetica Light"/>
          <a:cs typeface="Helvetica Light"/>
          <a:sym typeface="Helvetica Light"/>
        </a:defRPr>
      </a:lvl6pPr>
      <a:lvl7pPr indent="914400" algn="ctr" defTabSz="584200">
        <a:defRPr sz="8000">
          <a:solidFill>
            <a:srgbClr val="FFFFFF"/>
          </a:solidFill>
          <a:latin typeface="Helvetica Light"/>
          <a:ea typeface="Helvetica Light"/>
          <a:cs typeface="Helvetica Light"/>
          <a:sym typeface="Helvetica Light"/>
        </a:defRPr>
      </a:lvl7pPr>
      <a:lvl8pPr indent="1371600" algn="ctr" defTabSz="584200">
        <a:defRPr sz="8000">
          <a:solidFill>
            <a:srgbClr val="FFFFFF"/>
          </a:solidFill>
          <a:latin typeface="Helvetica Light"/>
          <a:ea typeface="Helvetica Light"/>
          <a:cs typeface="Helvetica Light"/>
          <a:sym typeface="Helvetica Light"/>
        </a:defRPr>
      </a:lvl8pPr>
      <a:lvl9pPr indent="1828800" algn="ctr" defTabSz="584200">
        <a:defRPr sz="8000">
          <a:solidFill>
            <a:srgbClr val="FFFFFF"/>
          </a:solidFill>
          <a:latin typeface="Helvetica Light"/>
          <a:ea typeface="Helvetica Light"/>
          <a:cs typeface="Helvetica Light"/>
          <a:sym typeface="Helvetica Light"/>
        </a:defRPr>
      </a:lvl9pPr>
    </p:titleStyle>
    <p:bodyStyle>
      <a:lvl1pPr marL="342900" indent="-342900" defTabSz="584200">
        <a:spcBef>
          <a:spcPts val="4200"/>
        </a:spcBef>
        <a:defRPr sz="3800">
          <a:solidFill>
            <a:srgbClr val="FFFFFF"/>
          </a:solidFill>
          <a:latin typeface="Helvetica Light"/>
          <a:ea typeface="Helvetica Light"/>
          <a:cs typeface="Helvetica Light"/>
          <a:sym typeface="Helvetica Light"/>
        </a:defRPr>
      </a:lvl1pPr>
      <a:lvl2pPr marL="342900" indent="-114300" defTabSz="584200">
        <a:spcBef>
          <a:spcPts val="4200"/>
        </a:spcBef>
        <a:defRPr sz="3800">
          <a:solidFill>
            <a:srgbClr val="FFFFFF"/>
          </a:solidFill>
          <a:latin typeface="Helvetica Light"/>
          <a:ea typeface="Helvetica Light"/>
          <a:cs typeface="Helvetica Light"/>
          <a:sym typeface="Helvetica Light"/>
        </a:defRPr>
      </a:lvl2pPr>
      <a:lvl3pPr marL="342900" indent="114300" defTabSz="584200">
        <a:spcBef>
          <a:spcPts val="4200"/>
        </a:spcBef>
        <a:defRPr sz="3800">
          <a:solidFill>
            <a:srgbClr val="FFFFFF"/>
          </a:solidFill>
          <a:latin typeface="Helvetica Light"/>
          <a:ea typeface="Helvetica Light"/>
          <a:cs typeface="Helvetica Light"/>
          <a:sym typeface="Helvetica Light"/>
        </a:defRPr>
      </a:lvl3pPr>
      <a:lvl4pPr marL="342900" indent="342900" defTabSz="584200">
        <a:spcBef>
          <a:spcPts val="4200"/>
        </a:spcBef>
        <a:defRPr sz="3800">
          <a:solidFill>
            <a:srgbClr val="FFFFFF"/>
          </a:solidFill>
          <a:latin typeface="Helvetica Light"/>
          <a:ea typeface="Helvetica Light"/>
          <a:cs typeface="Helvetica Light"/>
          <a:sym typeface="Helvetica Light"/>
        </a:defRPr>
      </a:lvl4pPr>
      <a:lvl5pPr marL="342900" indent="571500" defTabSz="584200">
        <a:spcBef>
          <a:spcPts val="4200"/>
        </a:spcBef>
        <a:defRPr sz="3800">
          <a:solidFill>
            <a:srgbClr val="FFFFFF"/>
          </a:solidFill>
          <a:latin typeface="Helvetica Light"/>
          <a:ea typeface="Helvetica Light"/>
          <a:cs typeface="Helvetica Light"/>
          <a:sym typeface="Helvetica Light"/>
        </a:defRPr>
      </a:lvl5pPr>
      <a:lvl6pPr marL="342900" indent="1028700" defTabSz="584200">
        <a:spcBef>
          <a:spcPts val="4200"/>
        </a:spcBef>
        <a:defRPr sz="3800">
          <a:solidFill>
            <a:srgbClr val="FFFFFF"/>
          </a:solidFill>
          <a:latin typeface="Helvetica Light"/>
          <a:ea typeface="Helvetica Light"/>
          <a:cs typeface="Helvetica Light"/>
          <a:sym typeface="Helvetica Light"/>
        </a:defRPr>
      </a:lvl6pPr>
      <a:lvl7pPr marL="342900" indent="1485900" defTabSz="584200">
        <a:spcBef>
          <a:spcPts val="4200"/>
        </a:spcBef>
        <a:defRPr sz="3800">
          <a:solidFill>
            <a:srgbClr val="FFFFFF"/>
          </a:solidFill>
          <a:latin typeface="Helvetica Light"/>
          <a:ea typeface="Helvetica Light"/>
          <a:cs typeface="Helvetica Light"/>
          <a:sym typeface="Helvetica Light"/>
        </a:defRPr>
      </a:lvl7pPr>
      <a:lvl8pPr marL="342900" indent="1943100" defTabSz="584200">
        <a:spcBef>
          <a:spcPts val="4200"/>
        </a:spcBef>
        <a:defRPr sz="3800">
          <a:solidFill>
            <a:srgbClr val="FFFFFF"/>
          </a:solidFill>
          <a:latin typeface="Helvetica Light"/>
          <a:ea typeface="Helvetica Light"/>
          <a:cs typeface="Helvetica Light"/>
          <a:sym typeface="Helvetica Light"/>
        </a:defRPr>
      </a:lvl8pPr>
      <a:lvl9pPr marL="342900" indent="2400300" defTabSz="584200">
        <a:spcBef>
          <a:spcPts val="4200"/>
        </a:spcBef>
        <a:defRPr sz="3800">
          <a:solidFill>
            <a:srgbClr val="FFFFFF"/>
          </a:solidFill>
          <a:latin typeface="Helvetica Light"/>
          <a:ea typeface="Helvetica Light"/>
          <a:cs typeface="Helvetica Light"/>
          <a:sym typeface="Helvetica Light"/>
        </a:defRPr>
      </a:lvl9pPr>
    </p:bodyStyle>
    <p:otherStyle>
      <a:lvl1pPr algn="r" defTabSz="584200">
        <a:defRPr sz="1200">
          <a:solidFill>
            <a:schemeClr val="tx1"/>
          </a:solidFill>
          <a:latin typeface="+mn-lt"/>
          <a:ea typeface="+mn-ea"/>
          <a:cs typeface="+mn-cs"/>
          <a:sym typeface="Helvetica Light"/>
        </a:defRPr>
      </a:lvl1pPr>
      <a:lvl2pPr indent="228600" algn="r" defTabSz="584200">
        <a:defRPr sz="1200">
          <a:solidFill>
            <a:schemeClr val="tx1"/>
          </a:solidFill>
          <a:latin typeface="+mn-lt"/>
          <a:ea typeface="+mn-ea"/>
          <a:cs typeface="+mn-cs"/>
          <a:sym typeface="Helvetica Light"/>
        </a:defRPr>
      </a:lvl2pPr>
      <a:lvl3pPr indent="457200" algn="r" defTabSz="584200">
        <a:defRPr sz="1200">
          <a:solidFill>
            <a:schemeClr val="tx1"/>
          </a:solidFill>
          <a:latin typeface="+mn-lt"/>
          <a:ea typeface="+mn-ea"/>
          <a:cs typeface="+mn-cs"/>
          <a:sym typeface="Helvetica Light"/>
        </a:defRPr>
      </a:lvl3pPr>
      <a:lvl4pPr indent="685800" algn="r" defTabSz="584200">
        <a:defRPr sz="1200">
          <a:solidFill>
            <a:schemeClr val="tx1"/>
          </a:solidFill>
          <a:latin typeface="+mn-lt"/>
          <a:ea typeface="+mn-ea"/>
          <a:cs typeface="+mn-cs"/>
          <a:sym typeface="Helvetica Light"/>
        </a:defRPr>
      </a:lvl4pPr>
      <a:lvl5pPr indent="914400" algn="r" defTabSz="584200">
        <a:defRPr sz="1200">
          <a:solidFill>
            <a:schemeClr val="tx1"/>
          </a:solidFill>
          <a:latin typeface="+mn-lt"/>
          <a:ea typeface="+mn-ea"/>
          <a:cs typeface="+mn-cs"/>
          <a:sym typeface="Helvetica Light"/>
        </a:defRPr>
      </a:lvl5pPr>
      <a:lvl6pPr indent="2286000" algn="r" defTabSz="584200">
        <a:defRPr sz="1200">
          <a:solidFill>
            <a:schemeClr val="tx1"/>
          </a:solidFill>
          <a:latin typeface="+mn-lt"/>
          <a:ea typeface="+mn-ea"/>
          <a:cs typeface="+mn-cs"/>
          <a:sym typeface="Helvetica Light"/>
        </a:defRPr>
      </a:lvl6pPr>
      <a:lvl7pPr indent="2743200" algn="r" defTabSz="584200">
        <a:defRPr sz="1200">
          <a:solidFill>
            <a:schemeClr val="tx1"/>
          </a:solidFill>
          <a:latin typeface="+mn-lt"/>
          <a:ea typeface="+mn-ea"/>
          <a:cs typeface="+mn-cs"/>
          <a:sym typeface="Helvetica Light"/>
        </a:defRPr>
      </a:lvl7pPr>
      <a:lvl8pPr indent="3200400" algn="r" defTabSz="584200">
        <a:defRPr sz="1200">
          <a:solidFill>
            <a:schemeClr val="tx1"/>
          </a:solidFill>
          <a:latin typeface="+mn-lt"/>
          <a:ea typeface="+mn-ea"/>
          <a:cs typeface="+mn-cs"/>
          <a:sym typeface="Helvetica Light"/>
        </a:defRPr>
      </a:lvl8pPr>
      <a:lvl9pPr indent="3657600" algn="r" defTabSz="584200">
        <a:defRPr sz="1200">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jpeg"/><Relationship Id="rId6" Type="http://schemas.openxmlformats.org/officeDocument/2006/relationships/image" Target="../media/image13.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jpeg"/><Relationship Id="rId4" Type="http://schemas.openxmlformats.org/officeDocument/2006/relationships/image" Target="../media/image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3.png"/><Relationship Id="rId7" Type="http://schemas.openxmlformats.org/officeDocument/2006/relationships/image" Target="../media/image1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1.jpeg"/><Relationship Id="rId6"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jpe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8.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eg"/><Relationship Id="rId4" Type="http://schemas.openxmlformats.org/officeDocument/2006/relationships/image" Target="../media/image1.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1.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7.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0" name="image2.jpeg"/>
          <p:cNvPicPr/>
          <p:nvPr/>
        </p:nvPicPr>
        <p:blipFill>
          <a:blip r:embed="rId3">
            <a:extLst/>
          </a:blip>
          <a:stretch>
            <a:fillRect/>
          </a:stretch>
        </p:blipFill>
        <p:spPr>
          <a:xfrm>
            <a:off x="1930400" y="3276600"/>
            <a:ext cx="10499470" cy="3276600"/>
          </a:xfrm>
          <a:prstGeom prst="rect">
            <a:avLst/>
          </a:prstGeom>
          <a:ln w="12700">
            <a:miter lim="400000"/>
          </a:ln>
        </p:spPr>
      </p:pic>
      <p:sp>
        <p:nvSpPr>
          <p:cNvPr id="101" name="Shape 101"/>
          <p:cNvSpPr/>
          <p:nvPr/>
        </p:nvSpPr>
        <p:spPr>
          <a:xfrm>
            <a:off x="10541000" y="5562600"/>
            <a:ext cx="470322" cy="307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000000"/>
                </a:solidFill>
                <a:latin typeface="Museo Sans Cond 100"/>
                <a:ea typeface="Museo Sans Cond 100"/>
                <a:cs typeface="Museo Sans Cond 100"/>
                <a:sym typeface="Museo Sans Cond 100"/>
              </a:defRPr>
            </a:lvl1pPr>
          </a:lstStyle>
          <a:p>
            <a:pPr lvl="0">
              <a:defRPr sz="1800"/>
            </a:pPr>
            <a:r>
              <a:rPr sz="1400"/>
              <a:t>TM</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1" name="image13.png"/>
          <p:cNvPicPr/>
          <p:nvPr/>
        </p:nvPicPr>
        <p:blipFill>
          <a:blip r:embed="rId3">
            <a:extLst/>
          </a:blip>
          <a:stretch>
            <a:fillRect/>
          </a:stretch>
        </p:blipFill>
        <p:spPr>
          <a:xfrm>
            <a:off x="1244600" y="1905000"/>
            <a:ext cx="11049000" cy="7333322"/>
          </a:xfrm>
          <a:prstGeom prst="rect">
            <a:avLst/>
          </a:prstGeom>
          <a:ln w="12700">
            <a:miter lim="400000"/>
          </a:ln>
        </p:spPr>
      </p:pic>
      <p:pic>
        <p:nvPicPr>
          <p:cNvPr id="182" name="image2.jpeg"/>
          <p:cNvPicPr/>
          <p:nvPr/>
        </p:nvPicPr>
        <p:blipFill>
          <a:blip r:embed="rId4">
            <a:extLst/>
          </a:blip>
          <a:srcRect l="0" t="0" r="55729" b="0"/>
          <a:stretch>
            <a:fillRect/>
          </a:stretch>
        </p:blipFill>
        <p:spPr>
          <a:xfrm>
            <a:off x="558800" y="323850"/>
            <a:ext cx="1080977" cy="762000"/>
          </a:xfrm>
          <a:prstGeom prst="rect">
            <a:avLst/>
          </a:prstGeom>
          <a:ln w="12700">
            <a:miter lim="400000"/>
          </a:ln>
        </p:spPr>
      </p:pic>
      <p:sp>
        <p:nvSpPr>
          <p:cNvPr id="183" name="Shape 183"/>
          <p:cNvSpPr/>
          <p:nvPr/>
        </p:nvSpPr>
        <p:spPr>
          <a:xfrm>
            <a:off x="1778000" y="914400"/>
            <a:ext cx="9677400" cy="574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3200">
                <a:solidFill>
                  <a:srgbClr val="FF0000"/>
                </a:solidFill>
              </a:defRPr>
            </a:lvl1pPr>
          </a:lstStyle>
          <a:p>
            <a:pPr lvl="0">
              <a:defRPr sz="1800">
                <a:solidFill>
                  <a:srgbClr val="000000"/>
                </a:solidFill>
              </a:defRPr>
            </a:pPr>
            <a:r>
              <a:rPr sz="3200">
                <a:solidFill>
                  <a:srgbClr val="FF0000"/>
                </a:solidFill>
              </a:rPr>
              <a:t>iPAD INTEGRATED OPERATIONS</a:t>
            </a:r>
          </a:p>
        </p:txBody>
      </p:sp>
      <p:sp>
        <p:nvSpPr>
          <p:cNvPr id="184" name="Shape 184"/>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PRODUCT/SERVICE OFFERING</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UNIQUE VALUE PROPOSITION</a:t>
            </a:r>
          </a:p>
        </p:txBody>
      </p:sp>
      <p:pic>
        <p:nvPicPr>
          <p:cNvPr id="189" name="image14.png"/>
          <p:cNvPicPr/>
          <p:nvPr/>
        </p:nvPicPr>
        <p:blipFill>
          <a:blip r:embed="rId3">
            <a:extLst/>
          </a:blip>
          <a:stretch>
            <a:fillRect/>
          </a:stretch>
        </p:blipFill>
        <p:spPr>
          <a:xfrm>
            <a:off x="1149349" y="1188743"/>
            <a:ext cx="10706101" cy="8167570"/>
          </a:xfrm>
          <a:prstGeom prst="rect">
            <a:avLst/>
          </a:prstGeom>
          <a:ln w="12700">
            <a:miter lim="400000"/>
          </a:ln>
        </p:spPr>
      </p:pic>
      <p:pic>
        <p:nvPicPr>
          <p:cNvPr id="190" name="image2.jpeg"/>
          <p:cNvPicPr/>
          <p:nvPr/>
        </p:nvPicPr>
        <p:blipFill>
          <a:blip r:embed="rId4">
            <a:extLst/>
          </a:blip>
          <a:srcRect l="0" t="0" r="55729" b="0"/>
          <a:stretch>
            <a:fillRect/>
          </a:stretch>
        </p:blipFill>
        <p:spPr>
          <a:xfrm>
            <a:off x="558800" y="323850"/>
            <a:ext cx="1080977" cy="762000"/>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4" name="image2.jpeg"/>
          <p:cNvPicPr/>
          <p:nvPr/>
        </p:nvPicPr>
        <p:blipFill>
          <a:blip r:embed="rId3">
            <a:extLst/>
          </a:blip>
          <a:srcRect l="0" t="0" r="55729" b="0"/>
          <a:stretch>
            <a:fillRect/>
          </a:stretch>
        </p:blipFill>
        <p:spPr>
          <a:xfrm>
            <a:off x="558800" y="323850"/>
            <a:ext cx="1080977" cy="762000"/>
          </a:xfrm>
          <a:prstGeom prst="rect">
            <a:avLst/>
          </a:prstGeom>
          <a:ln w="12700">
            <a:miter lim="400000"/>
          </a:ln>
        </p:spPr>
      </p:pic>
      <p:pic>
        <p:nvPicPr>
          <p:cNvPr id="195" name="image15.pdf"/>
          <p:cNvPicPr/>
          <p:nvPr/>
        </p:nvPicPr>
        <p:blipFill>
          <a:blip r:embed="rId4">
            <a:extLst/>
          </a:blip>
          <a:stretch>
            <a:fillRect/>
          </a:stretch>
        </p:blipFill>
        <p:spPr>
          <a:xfrm>
            <a:off x="713240" y="2380404"/>
            <a:ext cx="3949701" cy="1181100"/>
          </a:xfrm>
          <a:prstGeom prst="rect">
            <a:avLst/>
          </a:prstGeom>
          <a:ln w="12700">
            <a:miter lim="400000"/>
          </a:ln>
        </p:spPr>
      </p:pic>
      <p:pic>
        <p:nvPicPr>
          <p:cNvPr id="196" name="image16.png" descr="http://aaa.org.ohio-state.edu/images/aaalogo.png"/>
          <p:cNvPicPr/>
          <p:nvPr/>
        </p:nvPicPr>
        <p:blipFill>
          <a:blip r:embed="rId5">
            <a:extLst/>
          </a:blip>
          <a:stretch>
            <a:fillRect/>
          </a:stretch>
        </p:blipFill>
        <p:spPr>
          <a:xfrm>
            <a:off x="703080" y="4171527"/>
            <a:ext cx="3882077" cy="1238250"/>
          </a:xfrm>
          <a:prstGeom prst="rect">
            <a:avLst/>
          </a:prstGeom>
          <a:ln w="12700">
            <a:miter lim="400000"/>
          </a:ln>
        </p:spPr>
      </p:pic>
      <p:pic>
        <p:nvPicPr>
          <p:cNvPr id="197" name="image17.jpeg" descr="http://ohiounion.osu.edu/posts/studentorgs/logos/120130909145534large_x5Dq_38430000312d118c.jpg"/>
          <p:cNvPicPr/>
          <p:nvPr/>
        </p:nvPicPr>
        <p:blipFill>
          <a:blip r:embed="rId6">
            <a:extLst/>
          </a:blip>
          <a:srcRect l="0" t="0" r="0" b="13398"/>
          <a:stretch>
            <a:fillRect/>
          </a:stretch>
        </p:blipFill>
        <p:spPr>
          <a:xfrm>
            <a:off x="1099288" y="6019800"/>
            <a:ext cx="2975924" cy="1993009"/>
          </a:xfrm>
          <a:prstGeom prst="rect">
            <a:avLst/>
          </a:prstGeom>
          <a:ln w="12700">
            <a:miter lim="400000"/>
          </a:ln>
        </p:spPr>
      </p:pic>
      <p:sp>
        <p:nvSpPr>
          <p:cNvPr id="198" name="Shape 198"/>
          <p:cNvSpPr/>
          <p:nvPr/>
        </p:nvSpPr>
        <p:spPr>
          <a:xfrm>
            <a:off x="5664200" y="2361646"/>
            <a:ext cx="6438900" cy="6400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60947" indent="-360947" algn="l">
              <a:spcBef>
                <a:spcPts val="4200"/>
              </a:spcBef>
              <a:buClr>
                <a:srgbClr val="000000"/>
              </a:buClr>
              <a:buSzPct val="100000"/>
              <a:buFont typeface="Arial"/>
              <a:buChar char="•"/>
              <a:defRPr sz="1800">
                <a:solidFill>
                  <a:srgbClr val="000000"/>
                </a:solidFill>
              </a:defRPr>
            </a:pPr>
            <a:r>
              <a:rPr sz="3000"/>
              <a:t>Ohio State Administration</a:t>
            </a:r>
            <a:endParaRPr sz="3000">
              <a:solidFill>
                <a:srgbClr val="FFFFFF"/>
              </a:solidFill>
            </a:endParaRPr>
          </a:p>
          <a:p>
            <a:pPr lvl="0" marL="360947" indent="-360947" algn="l">
              <a:spcBef>
                <a:spcPts val="4200"/>
              </a:spcBef>
              <a:buClr>
                <a:srgbClr val="000000"/>
              </a:buClr>
              <a:buSzPct val="100000"/>
              <a:buFont typeface="Arial"/>
              <a:buChar char="•"/>
              <a:defRPr sz="1800">
                <a:solidFill>
                  <a:srgbClr val="000000"/>
                </a:solidFill>
              </a:defRPr>
            </a:pPr>
            <a:r>
              <a:rPr sz="3000"/>
              <a:t>Student Organizations</a:t>
            </a:r>
            <a:endParaRPr sz="3000">
              <a:solidFill>
                <a:srgbClr val="FFFFFF"/>
              </a:solidFill>
            </a:endParaRPr>
          </a:p>
          <a:p>
            <a:pPr lvl="0" marL="360947" indent="-360947" algn="l">
              <a:spcBef>
                <a:spcPts val="4200"/>
              </a:spcBef>
              <a:buClr>
                <a:srgbClr val="000000"/>
              </a:buClr>
              <a:buSzPct val="100000"/>
              <a:buFont typeface="Arial"/>
              <a:buChar char="•"/>
              <a:defRPr sz="1800">
                <a:solidFill>
                  <a:srgbClr val="000000"/>
                </a:solidFill>
              </a:defRPr>
            </a:pPr>
            <a:r>
              <a:rPr sz="3000"/>
              <a:t>National Organizations</a:t>
            </a:r>
            <a:endParaRPr sz="3000">
              <a:solidFill>
                <a:srgbClr val="FFFFFF"/>
              </a:solidFill>
            </a:endParaRPr>
          </a:p>
          <a:p>
            <a:pPr lvl="0" marL="360947" indent="-360947" algn="l">
              <a:spcBef>
                <a:spcPts val="4200"/>
              </a:spcBef>
              <a:buClr>
                <a:srgbClr val="000000"/>
              </a:buClr>
              <a:buSzPct val="100000"/>
              <a:buFont typeface="Arial"/>
              <a:buChar char="•"/>
              <a:defRPr sz="1800">
                <a:solidFill>
                  <a:srgbClr val="000000"/>
                </a:solidFill>
              </a:defRPr>
            </a:pPr>
            <a:r>
              <a:rPr sz="3000"/>
              <a:t>Local Asian Community</a:t>
            </a:r>
            <a:endParaRPr sz="3000"/>
          </a:p>
          <a:p>
            <a:pPr lvl="0" marL="360947" indent="-360947" algn="l">
              <a:spcBef>
                <a:spcPts val="4200"/>
              </a:spcBef>
              <a:buClr>
                <a:srgbClr val="000000"/>
              </a:buClr>
              <a:buSzPct val="100000"/>
              <a:buFont typeface="Arial"/>
              <a:buChar char="•"/>
              <a:defRPr sz="1800">
                <a:solidFill>
                  <a:srgbClr val="000000"/>
                </a:solidFill>
              </a:defRPr>
            </a:pPr>
            <a:r>
              <a:rPr sz="3000"/>
              <a:t>Local Business Community</a:t>
            </a:r>
            <a:endParaRPr sz="3000">
              <a:solidFill>
                <a:srgbClr val="FFFFFF"/>
              </a:solidFill>
            </a:endParaRPr>
          </a:p>
          <a:p>
            <a:pPr lvl="0" marL="360947" indent="-360947" algn="l">
              <a:spcBef>
                <a:spcPts val="4200"/>
              </a:spcBef>
              <a:buClr>
                <a:srgbClr val="000000"/>
              </a:buClr>
              <a:buSzPct val="100000"/>
              <a:buFont typeface="Arial"/>
              <a:buChar char="•"/>
              <a:defRPr sz="1800">
                <a:solidFill>
                  <a:srgbClr val="000000"/>
                </a:solidFill>
              </a:defRPr>
            </a:pPr>
            <a:endParaRPr sz="3000"/>
          </a:p>
        </p:txBody>
      </p:sp>
      <p:sp>
        <p:nvSpPr>
          <p:cNvPr id="199" name="Shape 199"/>
          <p:cNvSpPr/>
          <p:nvPr/>
        </p:nvSpPr>
        <p:spPr>
          <a:xfrm>
            <a:off x="1778000" y="914400"/>
            <a:ext cx="9677400" cy="574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3200">
                <a:solidFill>
                  <a:srgbClr val="FF0000"/>
                </a:solidFill>
              </a:defRPr>
            </a:lvl1pPr>
          </a:lstStyle>
          <a:p>
            <a:pPr lvl="0">
              <a:defRPr sz="1800">
                <a:solidFill>
                  <a:srgbClr val="000000"/>
                </a:solidFill>
              </a:defRPr>
            </a:pPr>
            <a:r>
              <a:rPr sz="3200">
                <a:solidFill>
                  <a:srgbClr val="FF0000"/>
                </a:solidFill>
              </a:rPr>
              <a:t>BUILD RELATIONSHIPS</a:t>
            </a:r>
          </a:p>
        </p:txBody>
      </p:sp>
      <p:sp>
        <p:nvSpPr>
          <p:cNvPr id="200" name="Shape 200"/>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MARKETING STRATEGY</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4" name="image18.jpeg" descr="http://www.huaxin.us/images/bottom_1.jpg"/>
          <p:cNvPicPr/>
          <p:nvPr/>
        </p:nvPicPr>
        <p:blipFill>
          <a:blip r:embed="rId2">
            <a:extLst/>
          </a:blip>
          <a:srcRect l="0" t="0" r="48825" b="0"/>
          <a:stretch>
            <a:fillRect/>
          </a:stretch>
        </p:blipFill>
        <p:spPr>
          <a:xfrm>
            <a:off x="1099288" y="6019800"/>
            <a:ext cx="3710506" cy="858856"/>
          </a:xfrm>
          <a:prstGeom prst="rect">
            <a:avLst/>
          </a:prstGeom>
          <a:ln w="12700">
            <a:miter lim="400000"/>
          </a:ln>
        </p:spPr>
      </p:pic>
      <p:pic>
        <p:nvPicPr>
          <p:cNvPr id="205" name="image19.jpeg" descr="http://www.tensukemarket.com/images/tensuke_market_logo_300.jpg"/>
          <p:cNvPicPr/>
          <p:nvPr/>
        </p:nvPicPr>
        <p:blipFill>
          <a:blip r:embed="rId3">
            <a:extLst/>
          </a:blip>
          <a:stretch>
            <a:fillRect/>
          </a:stretch>
        </p:blipFill>
        <p:spPr>
          <a:xfrm>
            <a:off x="773706" y="2426858"/>
            <a:ext cx="3969666" cy="939489"/>
          </a:xfrm>
          <a:prstGeom prst="rect">
            <a:avLst/>
          </a:prstGeom>
          <a:ln w="12700">
            <a:miter lim="400000"/>
          </a:ln>
        </p:spPr>
      </p:pic>
      <p:pic>
        <p:nvPicPr>
          <p:cNvPr id="206" name="image20.jpeg" descr="http://media.bizj.us/view/img/130951/port-columbus-logo*304.jpg"/>
          <p:cNvPicPr/>
          <p:nvPr/>
        </p:nvPicPr>
        <p:blipFill>
          <a:blip r:embed="rId4">
            <a:extLst/>
          </a:blip>
          <a:srcRect l="0" t="15323" r="0" b="13248"/>
          <a:stretch>
            <a:fillRect/>
          </a:stretch>
        </p:blipFill>
        <p:spPr>
          <a:xfrm>
            <a:off x="1355452" y="4078392"/>
            <a:ext cx="3114376" cy="1229361"/>
          </a:xfrm>
          <a:prstGeom prst="rect">
            <a:avLst/>
          </a:prstGeom>
          <a:ln w="12700">
            <a:miter lim="400000"/>
          </a:ln>
        </p:spPr>
      </p:pic>
      <p:pic>
        <p:nvPicPr>
          <p:cNvPr id="207" name="image2.jpeg"/>
          <p:cNvPicPr/>
          <p:nvPr/>
        </p:nvPicPr>
        <p:blipFill>
          <a:blip r:embed="rId5">
            <a:extLst/>
          </a:blip>
          <a:srcRect l="0" t="0" r="55729" b="0"/>
          <a:stretch>
            <a:fillRect/>
          </a:stretch>
        </p:blipFill>
        <p:spPr>
          <a:xfrm>
            <a:off x="558800" y="323850"/>
            <a:ext cx="1080977" cy="762000"/>
          </a:xfrm>
          <a:prstGeom prst="rect">
            <a:avLst/>
          </a:prstGeom>
          <a:ln w="12700">
            <a:miter lim="400000"/>
          </a:ln>
        </p:spPr>
      </p:pic>
      <p:sp>
        <p:nvSpPr>
          <p:cNvPr id="208" name="Shape 208"/>
          <p:cNvSpPr/>
          <p:nvPr/>
        </p:nvSpPr>
        <p:spPr>
          <a:xfrm>
            <a:off x="5702300" y="2362200"/>
            <a:ext cx="6438900" cy="7391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60947" indent="-360947" algn="l">
              <a:spcBef>
                <a:spcPts val="4200"/>
              </a:spcBef>
              <a:buClr>
                <a:srgbClr val="000000"/>
              </a:buClr>
              <a:buSzPct val="100000"/>
              <a:buFont typeface="Arial"/>
              <a:buChar char="•"/>
              <a:defRPr sz="1800">
                <a:solidFill>
                  <a:srgbClr val="000000"/>
                </a:solidFill>
              </a:defRPr>
            </a:pPr>
            <a:r>
              <a:rPr sz="3000"/>
              <a:t>Asian Markets</a:t>
            </a:r>
            <a:endParaRPr sz="3000"/>
          </a:p>
          <a:p>
            <a:pPr lvl="0" marL="360947" indent="-360947" algn="l">
              <a:spcBef>
                <a:spcPts val="4200"/>
              </a:spcBef>
              <a:buClr>
                <a:srgbClr val="000000"/>
              </a:buClr>
              <a:buSzPct val="100000"/>
              <a:buFont typeface="Arial"/>
              <a:buChar char="•"/>
              <a:defRPr sz="1800">
                <a:solidFill>
                  <a:srgbClr val="000000"/>
                </a:solidFill>
              </a:defRPr>
            </a:pPr>
            <a:r>
              <a:rPr sz="3000"/>
              <a:t>Asian Restaurants</a:t>
            </a:r>
            <a:endParaRPr sz="3000"/>
          </a:p>
          <a:p>
            <a:pPr lvl="0" marL="360947" indent="-360947" algn="l">
              <a:spcBef>
                <a:spcPts val="4200"/>
              </a:spcBef>
              <a:buClr>
                <a:srgbClr val="000000"/>
              </a:buClr>
              <a:buSzPct val="100000"/>
              <a:buFont typeface="Arial"/>
              <a:buChar char="•"/>
              <a:defRPr sz="1800">
                <a:solidFill>
                  <a:srgbClr val="000000"/>
                </a:solidFill>
              </a:defRPr>
            </a:pPr>
            <a:r>
              <a:rPr sz="3000"/>
              <a:t>Port Columbus International Airport</a:t>
            </a:r>
            <a:endParaRPr sz="3000">
              <a:solidFill>
                <a:srgbClr val="FFFFFF"/>
              </a:solidFill>
            </a:endParaRPr>
          </a:p>
          <a:p>
            <a:pPr lvl="0" marL="360947" indent="-360947" algn="l">
              <a:spcBef>
                <a:spcPts val="4200"/>
              </a:spcBef>
              <a:buClr>
                <a:srgbClr val="000000"/>
              </a:buClr>
              <a:buSzPct val="100000"/>
              <a:buFont typeface="Arial"/>
              <a:buChar char="•"/>
              <a:defRPr sz="1800">
                <a:solidFill>
                  <a:srgbClr val="000000"/>
                </a:solidFill>
              </a:defRPr>
            </a:pPr>
            <a:r>
              <a:rPr sz="3000"/>
              <a:t>OSU Advertising Channels</a:t>
            </a:r>
            <a:endParaRPr sz="3000">
              <a:solidFill>
                <a:srgbClr val="FFFFFF"/>
              </a:solidFill>
            </a:endParaRPr>
          </a:p>
          <a:p>
            <a:pPr lvl="0" marL="360947" indent="-360947" algn="l">
              <a:spcBef>
                <a:spcPts val="4200"/>
              </a:spcBef>
              <a:buClr>
                <a:srgbClr val="000000"/>
              </a:buClr>
              <a:buSzPct val="100000"/>
              <a:buFont typeface="Arial"/>
              <a:buChar char="•"/>
              <a:defRPr sz="1800">
                <a:solidFill>
                  <a:srgbClr val="000000"/>
                </a:solidFill>
              </a:defRPr>
            </a:pPr>
            <a:r>
              <a:rPr sz="3000"/>
              <a:t>Student Publications</a:t>
            </a:r>
            <a:endParaRPr sz="3000">
              <a:solidFill>
                <a:srgbClr val="FFFFFF"/>
              </a:solidFill>
            </a:endParaRPr>
          </a:p>
          <a:p>
            <a:pPr lvl="0" marL="360947" indent="-360947" algn="l">
              <a:spcBef>
                <a:spcPts val="4200"/>
              </a:spcBef>
              <a:buClr>
                <a:srgbClr val="000000"/>
              </a:buClr>
              <a:buSzPct val="100000"/>
              <a:buFont typeface="Arial"/>
              <a:buChar char="•"/>
              <a:defRPr sz="1800">
                <a:solidFill>
                  <a:srgbClr val="000000"/>
                </a:solidFill>
              </a:defRPr>
            </a:pPr>
            <a:r>
              <a:rPr sz="3000"/>
              <a:t>Social Media</a:t>
            </a:r>
            <a:endParaRPr sz="3000">
              <a:solidFill>
                <a:srgbClr val="FFFFFF"/>
              </a:solidFill>
            </a:endParaRPr>
          </a:p>
          <a:p>
            <a:pPr lvl="0" marL="360947" indent="-360947" algn="l">
              <a:spcBef>
                <a:spcPts val="4200"/>
              </a:spcBef>
              <a:buClr>
                <a:srgbClr val="000000"/>
              </a:buClr>
              <a:buSzPct val="100000"/>
              <a:buFont typeface="Arial"/>
              <a:buChar char="•"/>
              <a:defRPr sz="1800">
                <a:solidFill>
                  <a:srgbClr val="000000"/>
                </a:solidFill>
              </a:defRPr>
            </a:pPr>
            <a:endParaRPr sz="3000"/>
          </a:p>
        </p:txBody>
      </p:sp>
      <p:pic>
        <p:nvPicPr>
          <p:cNvPr id="209" name="image21.jpeg" descr="http://matthewkolena.files.wordpress.com/2012/12/logo-e1363396602365.jpg?w=150&amp;h=83"/>
          <p:cNvPicPr/>
          <p:nvPr/>
        </p:nvPicPr>
        <p:blipFill>
          <a:blip r:embed="rId6">
            <a:extLst/>
          </a:blip>
          <a:stretch>
            <a:fillRect/>
          </a:stretch>
        </p:blipFill>
        <p:spPr>
          <a:xfrm>
            <a:off x="1590481" y="7391400"/>
            <a:ext cx="2644317" cy="1463191"/>
          </a:xfrm>
          <a:prstGeom prst="rect">
            <a:avLst/>
          </a:prstGeom>
          <a:ln w="12700">
            <a:miter lim="400000"/>
          </a:ln>
        </p:spPr>
      </p:pic>
      <p:sp>
        <p:nvSpPr>
          <p:cNvPr id="210" name="Shape 210"/>
          <p:cNvSpPr/>
          <p:nvPr/>
        </p:nvSpPr>
        <p:spPr>
          <a:xfrm>
            <a:off x="1778000" y="914400"/>
            <a:ext cx="9677400" cy="574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3200">
                <a:solidFill>
                  <a:srgbClr val="FF0000"/>
                </a:solidFill>
              </a:defRPr>
            </a:lvl1pPr>
          </a:lstStyle>
          <a:p>
            <a:pPr lvl="0">
              <a:defRPr sz="1800">
                <a:solidFill>
                  <a:srgbClr val="000000"/>
                </a:solidFill>
              </a:defRPr>
            </a:pPr>
            <a:r>
              <a:rPr sz="3200">
                <a:solidFill>
                  <a:srgbClr val="FF0000"/>
                </a:solidFill>
              </a:rPr>
              <a:t>DIRECT PROMOTIONS</a:t>
            </a:r>
          </a:p>
        </p:txBody>
      </p:sp>
      <p:sp>
        <p:nvSpPr>
          <p:cNvPr id="211" name="Shape 211"/>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MARKETING STRATEGY</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body" idx="1"/>
          </p:nvPr>
        </p:nvSpPr>
        <p:spPr>
          <a:xfrm>
            <a:off x="1092200" y="2438399"/>
            <a:ext cx="9131300" cy="6120826"/>
          </a:xfrm>
          <a:prstGeom prst="rect">
            <a:avLst/>
          </a:prstGeom>
        </p:spPr>
        <p:txBody>
          <a:bodyPr anchor="t">
            <a:normAutofit fontScale="100000" lnSpcReduction="0"/>
          </a:bodyPr>
          <a:lstStyle/>
          <a:p>
            <a:pPr lvl="0" marL="601578" indent="-601578">
              <a:buClr>
                <a:srgbClr val="000000"/>
              </a:buClr>
              <a:buSzPct val="100000"/>
              <a:buFont typeface="Arial"/>
              <a:buChar char="•"/>
              <a:defRPr sz="1800">
                <a:solidFill>
                  <a:srgbClr val="000000"/>
                </a:solidFill>
              </a:defRPr>
            </a:pPr>
            <a:r>
              <a:rPr sz="4000"/>
              <a:t>Diverse Advisory Board</a:t>
            </a:r>
            <a:endParaRPr sz="4000"/>
          </a:p>
          <a:p>
            <a:pPr lvl="0" marL="571500" indent="-571500">
              <a:buClr>
                <a:srgbClr val="000000"/>
              </a:buClr>
              <a:buSzPct val="100000"/>
              <a:buFont typeface="Arial"/>
              <a:buChar char="•"/>
              <a:defRPr sz="1800">
                <a:solidFill>
                  <a:srgbClr val="000000"/>
                </a:solidFill>
              </a:defRPr>
            </a:pPr>
            <a:endParaRPr sz="4000"/>
          </a:p>
          <a:p>
            <a:pPr lvl="0" marL="601578" indent="-601578">
              <a:buClr>
                <a:srgbClr val="000000"/>
              </a:buClr>
              <a:buSzPct val="100000"/>
              <a:buFont typeface="Arial"/>
              <a:buChar char="•"/>
              <a:defRPr sz="1800">
                <a:solidFill>
                  <a:srgbClr val="000000"/>
                </a:solidFill>
              </a:defRPr>
            </a:pPr>
            <a:r>
              <a:rPr sz="4000"/>
              <a:t>Strategic Local Partnerships</a:t>
            </a:r>
            <a:endParaRPr sz="4000"/>
          </a:p>
          <a:p>
            <a:pPr lvl="0" marL="571500" indent="-571500">
              <a:buClr>
                <a:srgbClr val="000000"/>
              </a:buClr>
              <a:buSzPct val="100000"/>
              <a:buFont typeface="Arial"/>
              <a:buChar char="•"/>
              <a:defRPr sz="1800">
                <a:solidFill>
                  <a:srgbClr val="000000"/>
                </a:solidFill>
              </a:defRPr>
            </a:pPr>
            <a:endParaRPr sz="4000"/>
          </a:p>
          <a:p>
            <a:pPr lvl="0" marL="601578" indent="-601578">
              <a:buClr>
                <a:srgbClr val="000000"/>
              </a:buClr>
              <a:buSzPct val="100000"/>
              <a:buFont typeface="Arial"/>
              <a:buChar char="•"/>
              <a:defRPr sz="1800">
                <a:solidFill>
                  <a:srgbClr val="000000"/>
                </a:solidFill>
              </a:defRPr>
            </a:pPr>
            <a:r>
              <a:rPr sz="4000"/>
              <a:t>Key Hire: General Manager</a:t>
            </a:r>
          </a:p>
        </p:txBody>
      </p:sp>
      <p:pic>
        <p:nvPicPr>
          <p:cNvPr id="214" name="image2.jpeg"/>
          <p:cNvPicPr/>
          <p:nvPr/>
        </p:nvPicPr>
        <p:blipFill>
          <a:blip r:embed="rId3">
            <a:extLst/>
          </a:blip>
          <a:srcRect l="0" t="0" r="55729" b="0"/>
          <a:stretch>
            <a:fillRect/>
          </a:stretch>
        </p:blipFill>
        <p:spPr>
          <a:xfrm>
            <a:off x="558800" y="323850"/>
            <a:ext cx="1080977" cy="762000"/>
          </a:xfrm>
          <a:prstGeom prst="rect">
            <a:avLst/>
          </a:prstGeom>
          <a:ln w="12700">
            <a:miter lim="400000"/>
          </a:ln>
        </p:spPr>
      </p:pic>
      <p:sp>
        <p:nvSpPr>
          <p:cNvPr id="215" name="Shape 215"/>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Management and Organization</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body" idx="1"/>
          </p:nvPr>
        </p:nvSpPr>
        <p:spPr>
          <a:xfrm>
            <a:off x="1067538" y="2286000"/>
            <a:ext cx="11099800" cy="5562600"/>
          </a:xfrm>
          <a:prstGeom prst="rect">
            <a:avLst/>
          </a:prstGeom>
        </p:spPr>
        <p:txBody>
          <a:bodyPr anchor="t">
            <a:normAutofit fontScale="100000" lnSpcReduction="0"/>
          </a:bodyPr>
          <a:lstStyle/>
          <a:p>
            <a:pPr lvl="0" marL="601578" indent="-601578">
              <a:buClr>
                <a:srgbClr val="000000"/>
              </a:buClr>
              <a:buSzPct val="75000"/>
              <a:buFont typeface="Arial"/>
              <a:buChar char="•"/>
              <a:defRPr sz="1800">
                <a:solidFill>
                  <a:srgbClr val="000000"/>
                </a:solidFill>
              </a:defRPr>
            </a:pPr>
            <a:r>
              <a:rPr sz="4000"/>
              <a:t>International Business Experience (China)</a:t>
            </a:r>
            <a:endParaRPr sz="4000"/>
          </a:p>
          <a:p>
            <a:pPr lvl="0" marL="571500" indent="-571500">
              <a:buClr>
                <a:srgbClr val="000000"/>
              </a:buClr>
              <a:buSzPct val="75000"/>
              <a:buFont typeface="Arial"/>
              <a:buChar char="•"/>
              <a:defRPr sz="1800">
                <a:solidFill>
                  <a:srgbClr val="000000"/>
                </a:solidFill>
              </a:defRPr>
            </a:pPr>
            <a:endParaRPr sz="4000"/>
          </a:p>
          <a:p>
            <a:pPr lvl="0" marL="601578" indent="-601578">
              <a:buClr>
                <a:srgbClr val="000000"/>
              </a:buClr>
              <a:buSzPct val="75000"/>
              <a:buFont typeface="Arial"/>
              <a:buChar char="•"/>
              <a:defRPr sz="1800">
                <a:solidFill>
                  <a:srgbClr val="000000"/>
                </a:solidFill>
              </a:defRPr>
            </a:pPr>
            <a:r>
              <a:rPr sz="4000"/>
              <a:t>Multi-industry Background</a:t>
            </a:r>
            <a:endParaRPr sz="4000"/>
          </a:p>
          <a:p>
            <a:pPr lvl="0" marL="571500" indent="-571500">
              <a:buClr>
                <a:srgbClr val="000000"/>
              </a:buClr>
              <a:buSzPct val="75000"/>
              <a:buFont typeface="Arial"/>
              <a:buChar char="•"/>
              <a:defRPr sz="1800">
                <a:solidFill>
                  <a:srgbClr val="000000"/>
                </a:solidFill>
              </a:defRPr>
            </a:pPr>
            <a:endParaRPr sz="4000"/>
          </a:p>
          <a:p>
            <a:pPr lvl="0" marL="601578" indent="-601578">
              <a:buClr>
                <a:srgbClr val="000000"/>
              </a:buClr>
              <a:buSzPct val="75000"/>
              <a:buFont typeface="Arial"/>
              <a:buChar char="•"/>
              <a:defRPr sz="1800">
                <a:solidFill>
                  <a:srgbClr val="000000"/>
                </a:solidFill>
              </a:defRPr>
            </a:pPr>
            <a:r>
              <a:rPr sz="4000"/>
              <a:t>Working Together for 15 months</a:t>
            </a:r>
          </a:p>
        </p:txBody>
      </p:sp>
      <p:pic>
        <p:nvPicPr>
          <p:cNvPr id="220" name="image2.jpeg"/>
          <p:cNvPicPr/>
          <p:nvPr/>
        </p:nvPicPr>
        <p:blipFill>
          <a:blip r:embed="rId2">
            <a:extLst/>
          </a:blip>
          <a:srcRect l="0" t="0" r="55729" b="0"/>
          <a:stretch>
            <a:fillRect/>
          </a:stretch>
        </p:blipFill>
        <p:spPr>
          <a:xfrm>
            <a:off x="558800" y="323850"/>
            <a:ext cx="1080977" cy="762000"/>
          </a:xfrm>
          <a:prstGeom prst="rect">
            <a:avLst/>
          </a:prstGeom>
          <a:ln w="12700">
            <a:miter lim="400000"/>
          </a:ln>
        </p:spPr>
      </p:pic>
      <p:sp>
        <p:nvSpPr>
          <p:cNvPr id="221" name="Shape 221"/>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START-UP TEAM</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3" name="image22.png"/>
          <p:cNvPicPr/>
          <p:nvPr/>
        </p:nvPicPr>
        <p:blipFill>
          <a:blip r:embed="rId3">
            <a:extLst/>
          </a:blip>
          <a:stretch>
            <a:fillRect/>
          </a:stretch>
        </p:blipFill>
        <p:spPr>
          <a:xfrm>
            <a:off x="0" y="3962400"/>
            <a:ext cx="13004800" cy="2084991"/>
          </a:xfrm>
          <a:prstGeom prst="rect">
            <a:avLst/>
          </a:prstGeom>
          <a:ln w="12700">
            <a:miter lim="400000"/>
          </a:ln>
        </p:spPr>
      </p:pic>
      <p:sp>
        <p:nvSpPr>
          <p:cNvPr id="224" name="Shape 224"/>
          <p:cNvSpPr/>
          <p:nvPr/>
        </p:nvSpPr>
        <p:spPr>
          <a:xfrm>
            <a:off x="3454400" y="7315200"/>
            <a:ext cx="6096000" cy="1183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sz="1800">
                <a:solidFill>
                  <a:srgbClr val="000000"/>
                </a:solidFill>
              </a:defRPr>
            </a:pPr>
            <a:r>
              <a:rPr sz="3600"/>
              <a:t>Total Seed Capital Raised</a:t>
            </a:r>
            <a:endParaRPr sz="3600">
              <a:solidFill>
                <a:srgbClr val="FFFFFF"/>
              </a:solidFill>
            </a:endParaRPr>
          </a:p>
          <a:p>
            <a:pPr lvl="0">
              <a:defRPr sz="1800">
                <a:solidFill>
                  <a:srgbClr val="000000"/>
                </a:solidFill>
              </a:defRPr>
            </a:pPr>
            <a:r>
              <a:rPr sz="3600"/>
              <a:t>$341,000</a:t>
            </a:r>
          </a:p>
        </p:txBody>
      </p:sp>
      <p:pic>
        <p:nvPicPr>
          <p:cNvPr id="225" name="image2.jpeg"/>
          <p:cNvPicPr/>
          <p:nvPr/>
        </p:nvPicPr>
        <p:blipFill>
          <a:blip r:embed="rId4">
            <a:extLst/>
          </a:blip>
          <a:srcRect l="0" t="0" r="55729" b="0"/>
          <a:stretch>
            <a:fillRect/>
          </a:stretch>
        </p:blipFill>
        <p:spPr>
          <a:xfrm>
            <a:off x="558800" y="323850"/>
            <a:ext cx="1080977" cy="762000"/>
          </a:xfrm>
          <a:prstGeom prst="rect">
            <a:avLst/>
          </a:prstGeom>
          <a:ln w="12700">
            <a:miter lim="400000"/>
          </a:ln>
        </p:spPr>
      </p:pic>
      <p:sp>
        <p:nvSpPr>
          <p:cNvPr id="226" name="Shape 226"/>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FUNDING REQUIREMENTS</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image2.jpeg"/>
          <p:cNvPicPr/>
          <p:nvPr/>
        </p:nvPicPr>
        <p:blipFill>
          <a:blip r:embed="rId3">
            <a:extLst/>
          </a:blip>
          <a:srcRect l="0" t="0" r="55729" b="0"/>
          <a:stretch>
            <a:fillRect/>
          </a:stretch>
        </p:blipFill>
        <p:spPr>
          <a:xfrm>
            <a:off x="558800" y="323850"/>
            <a:ext cx="1080977" cy="762000"/>
          </a:xfrm>
          <a:prstGeom prst="rect">
            <a:avLst/>
          </a:prstGeom>
          <a:ln w="12700">
            <a:miter lim="400000"/>
          </a:ln>
        </p:spPr>
      </p:pic>
      <p:sp>
        <p:nvSpPr>
          <p:cNvPr id="231" name="Shape 231"/>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FINANCIAL PROJECTIONS</a:t>
            </a:r>
          </a:p>
        </p:txBody>
      </p:sp>
      <p:pic>
        <p:nvPicPr>
          <p:cNvPr id="232" name="image23.pdf"/>
          <p:cNvPicPr/>
          <p:nvPr/>
        </p:nvPicPr>
        <p:blipFill>
          <a:blip r:embed="rId4">
            <a:extLst/>
          </a:blip>
          <a:stretch>
            <a:fillRect/>
          </a:stretch>
        </p:blipFill>
        <p:spPr>
          <a:xfrm>
            <a:off x="939799" y="1447800"/>
            <a:ext cx="11247929" cy="8077200"/>
          </a:xfrm>
          <a:prstGeom prst="rect">
            <a:avLst/>
          </a:prstGeom>
          <a:ln w="12700">
            <a:miter lim="400000"/>
          </a:ln>
        </p:spPr>
      </p:pic>
      <p:sp>
        <p:nvSpPr>
          <p:cNvPr id="233" name="Shape 233"/>
          <p:cNvSpPr/>
          <p:nvPr/>
        </p:nvSpPr>
        <p:spPr>
          <a:xfrm>
            <a:off x="787400" y="3124200"/>
            <a:ext cx="6858000" cy="5334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0B050"/>
            </a:solidFill>
            <a:miter lim="0"/>
          </a:ln>
        </p:spPr>
        <p:txBody>
          <a:bodyPr lIns="0" tIns="0" rIns="0" bIns="0" anchor="ctr"/>
          <a:lstStyle/>
          <a:p>
            <a:pPr lvl="0">
              <a:defRPr>
                <a:solidFill>
                  <a:srgbClr val="FFFFFF"/>
                </a:solidFill>
              </a:defRPr>
            </a:pPr>
          </a:p>
        </p:txBody>
      </p:sp>
      <p:sp>
        <p:nvSpPr>
          <p:cNvPr id="234" name="Shape 234"/>
          <p:cNvSpPr/>
          <p:nvPr/>
        </p:nvSpPr>
        <p:spPr>
          <a:xfrm>
            <a:off x="558800" y="7924800"/>
            <a:ext cx="6858000" cy="9144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0B050"/>
            </a:solidFill>
            <a:miter lim="0"/>
          </a:ln>
        </p:spPr>
        <p:txBody>
          <a:bodyPr lIns="0" tIns="0" rIns="0" bIns="0" anchor="ctr"/>
          <a:lstStyle/>
          <a:p>
            <a:pPr lvl="0">
              <a:defRPr>
                <a:solidFill>
                  <a:srgbClr val="FFFFFF"/>
                </a:solidFill>
              </a:defRPr>
            </a:pP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8" name="image2.jpeg"/>
          <p:cNvPicPr/>
          <p:nvPr/>
        </p:nvPicPr>
        <p:blipFill>
          <a:blip r:embed="rId3">
            <a:extLst/>
          </a:blip>
          <a:srcRect l="0" t="0" r="55729" b="0"/>
          <a:stretch>
            <a:fillRect/>
          </a:stretch>
        </p:blipFill>
        <p:spPr>
          <a:xfrm>
            <a:off x="558800" y="323850"/>
            <a:ext cx="1080977" cy="762000"/>
          </a:xfrm>
          <a:prstGeom prst="rect">
            <a:avLst/>
          </a:prstGeom>
          <a:ln w="12700">
            <a:miter lim="400000"/>
          </a:ln>
        </p:spPr>
      </p:pic>
      <p:pic>
        <p:nvPicPr>
          <p:cNvPr id="239" name="image27.jpeg"/>
          <p:cNvPicPr/>
          <p:nvPr/>
        </p:nvPicPr>
        <p:blipFill>
          <a:blip r:embed="rId4">
            <a:extLst/>
          </a:blip>
          <a:srcRect l="15385" t="13604" r="10490" b="0"/>
          <a:stretch>
            <a:fillRect/>
          </a:stretch>
        </p:blipFill>
        <p:spPr>
          <a:xfrm>
            <a:off x="7721600" y="1828799"/>
            <a:ext cx="4572000" cy="3259925"/>
          </a:xfrm>
          <a:prstGeom prst="rect">
            <a:avLst/>
          </a:prstGeom>
          <a:ln w="12700">
            <a:miter lim="400000"/>
          </a:ln>
        </p:spPr>
      </p:pic>
      <p:pic>
        <p:nvPicPr>
          <p:cNvPr id="240" name="image28.jpeg" descr="photo.JPG"/>
          <p:cNvPicPr/>
          <p:nvPr/>
        </p:nvPicPr>
        <p:blipFill>
          <a:blip r:embed="rId5">
            <a:extLst/>
          </a:blip>
          <a:stretch>
            <a:fillRect/>
          </a:stretch>
        </p:blipFill>
        <p:spPr>
          <a:xfrm>
            <a:off x="7721600" y="5222075"/>
            <a:ext cx="4572000" cy="2931325"/>
          </a:xfrm>
          <a:prstGeom prst="rect">
            <a:avLst/>
          </a:prstGeom>
          <a:ln w="12700">
            <a:miter lim="400000"/>
          </a:ln>
        </p:spPr>
      </p:pic>
      <p:pic>
        <p:nvPicPr>
          <p:cNvPr id="241" name="image24.png"/>
          <p:cNvPicPr/>
          <p:nvPr/>
        </p:nvPicPr>
        <p:blipFill>
          <a:blip r:embed="rId6">
            <a:extLst/>
          </a:blip>
          <a:stretch>
            <a:fillRect/>
          </a:stretch>
        </p:blipFill>
        <p:spPr>
          <a:xfrm>
            <a:off x="482600" y="1828801"/>
            <a:ext cx="7086600" cy="6324599"/>
          </a:xfrm>
          <a:prstGeom prst="rect">
            <a:avLst/>
          </a:prstGeom>
          <a:ln w="12700">
            <a:miter lim="400000"/>
          </a:ln>
        </p:spPr>
      </p:pic>
      <p:pic>
        <p:nvPicPr>
          <p:cNvPr id="242" name="image25.pdf"/>
          <p:cNvPicPr/>
          <p:nvPr/>
        </p:nvPicPr>
        <p:blipFill>
          <a:blip r:embed="rId7">
            <a:extLst/>
          </a:blip>
          <a:stretch>
            <a:fillRect/>
          </a:stretch>
        </p:blipFill>
        <p:spPr>
          <a:xfrm>
            <a:off x="4216400" y="1952625"/>
            <a:ext cx="3289111" cy="1206938"/>
          </a:xfrm>
          <a:prstGeom prst="rect">
            <a:avLst/>
          </a:prstGeom>
          <a:ln w="12700">
            <a:miter lim="400000"/>
          </a:ln>
        </p:spPr>
      </p:pic>
      <p:pic>
        <p:nvPicPr>
          <p:cNvPr id="243" name="image26.pdf"/>
          <p:cNvPicPr/>
          <p:nvPr/>
        </p:nvPicPr>
        <p:blipFill>
          <a:blip r:embed="rId8">
            <a:extLst/>
          </a:blip>
          <a:stretch>
            <a:fillRect/>
          </a:stretch>
        </p:blipFill>
        <p:spPr>
          <a:xfrm>
            <a:off x="4216400" y="3186526"/>
            <a:ext cx="3289111" cy="1330938"/>
          </a:xfrm>
          <a:prstGeom prst="rect">
            <a:avLst/>
          </a:prstGeom>
          <a:ln w="12700">
            <a:miter lim="400000"/>
          </a:ln>
        </p:spPr>
      </p:pic>
      <p:sp>
        <p:nvSpPr>
          <p:cNvPr id="244" name="Shape 244"/>
          <p:cNvSpPr/>
          <p:nvPr/>
        </p:nvSpPr>
        <p:spPr>
          <a:xfrm>
            <a:off x="482600" y="8229600"/>
            <a:ext cx="1995658" cy="243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pc="50" sz="1000">
                <a:solidFill>
                  <a:srgbClr val="000000"/>
                </a:solidFill>
              </a:defRPr>
            </a:lvl1pPr>
          </a:lstStyle>
          <a:p>
            <a:pPr lvl="0">
              <a:defRPr spc="0" sz="1800"/>
            </a:pPr>
            <a:r>
              <a:rPr spc="50" sz="1000"/>
              <a:t>IMG SOURCE: Google Maps</a:t>
            </a:r>
          </a:p>
        </p:txBody>
      </p:sp>
      <p:sp>
        <p:nvSpPr>
          <p:cNvPr id="245" name="Shape 245"/>
          <p:cNvSpPr/>
          <p:nvPr/>
        </p:nvSpPr>
        <p:spPr>
          <a:xfrm>
            <a:off x="1778000" y="914400"/>
            <a:ext cx="9677400" cy="574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3200">
                <a:solidFill>
                  <a:srgbClr val="FF0000"/>
                </a:solidFill>
              </a:defRPr>
            </a:lvl1pPr>
          </a:lstStyle>
          <a:p>
            <a:pPr lvl="0">
              <a:defRPr sz="1800">
                <a:solidFill>
                  <a:srgbClr val="000000"/>
                </a:solidFill>
              </a:defRPr>
            </a:pPr>
            <a:r>
              <a:rPr sz="3200">
                <a:solidFill>
                  <a:srgbClr val="FF0000"/>
                </a:solidFill>
              </a:rPr>
              <a:t>SIGNED COMMERCIAL LEASE</a:t>
            </a:r>
          </a:p>
        </p:txBody>
      </p:sp>
      <p:sp>
        <p:nvSpPr>
          <p:cNvPr id="246" name="Shape 246"/>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IMPLEMENTATION</a:t>
            </a:r>
          </a:p>
        </p:txBody>
      </p:sp>
      <p:sp>
        <p:nvSpPr>
          <p:cNvPr id="247" name="Shape 247"/>
          <p:cNvSpPr/>
          <p:nvPr/>
        </p:nvSpPr>
        <p:spPr>
          <a:xfrm>
            <a:off x="2159000" y="3200400"/>
            <a:ext cx="762000" cy="3861634"/>
          </a:xfrm>
          <a:prstGeom prst="line">
            <a:avLst/>
          </a:prstGeom>
          <a:ln w="25400">
            <a:solidFill>
              <a:srgbClr val="FF0000"/>
            </a:solidFill>
            <a:miter lim="0"/>
            <a:headEnd type="triangle"/>
            <a:tailEnd type="triangle"/>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248" name="Shape 248"/>
          <p:cNvSpPr/>
          <p:nvPr/>
        </p:nvSpPr>
        <p:spPr>
          <a:xfrm>
            <a:off x="3149600" y="8839200"/>
            <a:ext cx="7162800" cy="0"/>
          </a:xfrm>
          <a:prstGeom prst="line">
            <a:avLst/>
          </a:prstGeom>
          <a:blipFill>
            <a:blip r:embed="rId9"/>
          </a:blipFill>
          <a:ln w="25400">
            <a:solidFill/>
            <a:miter lim="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249" name="Shape 249"/>
          <p:cNvSpPr/>
          <p:nvPr/>
        </p:nvSpPr>
        <p:spPr>
          <a:xfrm>
            <a:off x="939800" y="8915400"/>
            <a:ext cx="4267200" cy="459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000000"/>
                </a:solidFill>
              </a:defRPr>
            </a:lvl1pPr>
          </a:lstStyle>
          <a:p>
            <a:pPr lvl="0">
              <a:defRPr sz="1800"/>
            </a:pPr>
            <a:r>
              <a:rPr sz="2400"/>
              <a:t>April 2014- Pre Construction</a:t>
            </a:r>
          </a:p>
        </p:txBody>
      </p:sp>
      <p:sp>
        <p:nvSpPr>
          <p:cNvPr id="250" name="Shape 250"/>
          <p:cNvSpPr/>
          <p:nvPr/>
        </p:nvSpPr>
        <p:spPr>
          <a:xfrm>
            <a:off x="7569200" y="8915400"/>
            <a:ext cx="5029200" cy="459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000000"/>
                </a:solidFill>
              </a:defRPr>
            </a:lvl1pPr>
          </a:lstStyle>
          <a:p>
            <a:pPr lvl="0">
              <a:defRPr sz="1800"/>
            </a:pPr>
            <a:r>
              <a:rPr sz="2400"/>
              <a:t>September 2014- Grand Opening</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4" name="image2.jpeg"/>
          <p:cNvPicPr/>
          <p:nvPr/>
        </p:nvPicPr>
        <p:blipFill>
          <a:blip r:embed="rId3">
            <a:extLst/>
          </a:blip>
          <a:srcRect l="0" t="0" r="55729" b="0"/>
          <a:stretch>
            <a:fillRect/>
          </a:stretch>
        </p:blipFill>
        <p:spPr>
          <a:xfrm>
            <a:off x="558800" y="323850"/>
            <a:ext cx="1080977" cy="762000"/>
          </a:xfrm>
          <a:prstGeom prst="rect">
            <a:avLst/>
          </a:prstGeom>
          <a:ln w="12700">
            <a:miter lim="400000"/>
          </a:ln>
        </p:spPr>
      </p:pic>
      <p:pic>
        <p:nvPicPr>
          <p:cNvPr id="255" name="image29.jpeg"/>
          <p:cNvPicPr/>
          <p:nvPr/>
        </p:nvPicPr>
        <p:blipFill>
          <a:blip r:embed="rId4">
            <a:extLst/>
          </a:blip>
          <a:srcRect l="11978" t="13687" r="0" b="0"/>
          <a:stretch>
            <a:fillRect/>
          </a:stretch>
        </p:blipFill>
        <p:spPr>
          <a:xfrm>
            <a:off x="1086588" y="1734411"/>
            <a:ext cx="5602500" cy="3249934"/>
          </a:xfrm>
          <a:prstGeom prst="rect">
            <a:avLst/>
          </a:prstGeom>
          <a:ln w="12700">
            <a:miter lim="400000"/>
          </a:ln>
        </p:spPr>
      </p:pic>
      <p:pic>
        <p:nvPicPr>
          <p:cNvPr id="256" name="image30.jpeg"/>
          <p:cNvPicPr/>
          <p:nvPr/>
        </p:nvPicPr>
        <p:blipFill>
          <a:blip r:embed="rId5">
            <a:extLst/>
          </a:blip>
          <a:srcRect l="0" t="33442" r="40070" b="0"/>
          <a:stretch>
            <a:fillRect/>
          </a:stretch>
        </p:blipFill>
        <p:spPr>
          <a:xfrm>
            <a:off x="6953988" y="5238584"/>
            <a:ext cx="4880710" cy="3201380"/>
          </a:xfrm>
          <a:prstGeom prst="rect">
            <a:avLst/>
          </a:prstGeom>
          <a:ln w="12700">
            <a:miter lim="400000"/>
          </a:ln>
        </p:spPr>
      </p:pic>
      <p:pic>
        <p:nvPicPr>
          <p:cNvPr id="257" name="image31.png"/>
          <p:cNvPicPr/>
          <p:nvPr/>
        </p:nvPicPr>
        <p:blipFill>
          <a:blip r:embed="rId6">
            <a:extLst/>
          </a:blip>
          <a:srcRect l="13516" t="0" r="0" b="0"/>
          <a:stretch>
            <a:fillRect/>
          </a:stretch>
        </p:blipFill>
        <p:spPr>
          <a:xfrm>
            <a:off x="6961959" y="1752600"/>
            <a:ext cx="4894229" cy="3231745"/>
          </a:xfrm>
          <a:prstGeom prst="rect">
            <a:avLst/>
          </a:prstGeom>
          <a:ln w="12700">
            <a:miter lim="400000"/>
          </a:ln>
        </p:spPr>
      </p:pic>
      <p:pic>
        <p:nvPicPr>
          <p:cNvPr id="258" name="image32.png"/>
          <p:cNvPicPr/>
          <p:nvPr/>
        </p:nvPicPr>
        <p:blipFill>
          <a:blip r:embed="rId7">
            <a:extLst/>
          </a:blip>
          <a:srcRect l="23290" t="6404" r="0" b="18720"/>
          <a:stretch>
            <a:fillRect/>
          </a:stretch>
        </p:blipFill>
        <p:spPr>
          <a:xfrm>
            <a:off x="1086588" y="5238583"/>
            <a:ext cx="5602500" cy="3201428"/>
          </a:xfrm>
          <a:prstGeom prst="rect">
            <a:avLst/>
          </a:prstGeom>
          <a:ln w="12700">
            <a:miter lim="400000"/>
          </a:ln>
        </p:spPr>
      </p:pic>
      <p:sp>
        <p:nvSpPr>
          <p:cNvPr id="259" name="Shape 259"/>
          <p:cNvSpPr/>
          <p:nvPr/>
        </p:nvSpPr>
        <p:spPr>
          <a:xfrm>
            <a:off x="1778000" y="914400"/>
            <a:ext cx="9677400" cy="574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3200">
                <a:solidFill>
                  <a:srgbClr val="FF0000"/>
                </a:solidFill>
              </a:defRPr>
            </a:lvl1pPr>
          </a:lstStyle>
          <a:p>
            <a:pPr lvl="0">
              <a:defRPr sz="1800">
                <a:solidFill>
                  <a:srgbClr val="000000"/>
                </a:solidFill>
              </a:defRPr>
            </a:pPr>
            <a:r>
              <a:rPr sz="3200">
                <a:solidFill>
                  <a:srgbClr val="FF0000"/>
                </a:solidFill>
              </a:rPr>
              <a:t>TESTING</a:t>
            </a:r>
          </a:p>
        </p:txBody>
      </p:sp>
      <p:sp>
        <p:nvSpPr>
          <p:cNvPr id="260" name="Shape 260"/>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IMPLEMENTATION</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nvSpPr>
        <p:spPr>
          <a:xfrm>
            <a:off x="5742665" y="6692425"/>
            <a:ext cx="2398979" cy="828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2400"/>
              <a:t>INCREASINGLY</a:t>
            </a:r>
            <a:endParaRPr sz="3600">
              <a:solidFill>
                <a:srgbClr val="FFFFFF"/>
              </a:solidFill>
            </a:endParaRPr>
          </a:p>
          <a:p>
            <a:pPr lvl="0">
              <a:defRPr sz="1800">
                <a:solidFill>
                  <a:srgbClr val="000000"/>
                </a:solidFill>
              </a:defRPr>
            </a:pPr>
            <a:r>
              <a:rPr sz="2400"/>
              <a:t>GLOBAL</a:t>
            </a:r>
          </a:p>
        </p:txBody>
      </p:sp>
      <p:sp>
        <p:nvSpPr>
          <p:cNvPr id="106" name="Shape 106"/>
          <p:cNvSpPr/>
          <p:nvPr/>
        </p:nvSpPr>
        <p:spPr>
          <a:xfrm>
            <a:off x="1421162" y="6692425"/>
            <a:ext cx="2356613" cy="828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2400"/>
              <a:t>INCREASINGLY</a:t>
            </a:r>
            <a:endParaRPr sz="2400"/>
          </a:p>
          <a:p>
            <a:pPr lvl="0">
              <a:defRPr sz="1800">
                <a:solidFill>
                  <a:srgbClr val="000000"/>
                </a:solidFill>
              </a:defRPr>
            </a:pPr>
            <a:r>
              <a:rPr sz="2400"/>
              <a:t>WEALTHY</a:t>
            </a:r>
          </a:p>
        </p:txBody>
      </p:sp>
      <p:sp>
        <p:nvSpPr>
          <p:cNvPr id="107" name="Shape 107"/>
          <p:cNvSpPr/>
          <p:nvPr/>
        </p:nvSpPr>
        <p:spPr>
          <a:xfrm>
            <a:off x="9859428" y="6692425"/>
            <a:ext cx="2057908" cy="828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2400"/>
              <a:t>CULTURALLY</a:t>
            </a:r>
            <a:endParaRPr sz="2400"/>
          </a:p>
          <a:p>
            <a:pPr lvl="0">
              <a:defRPr sz="1800">
                <a:solidFill>
                  <a:srgbClr val="000000"/>
                </a:solidFill>
              </a:defRPr>
            </a:pPr>
            <a:r>
              <a:rPr sz="2400"/>
              <a:t>UNIQUE</a:t>
            </a:r>
          </a:p>
        </p:txBody>
      </p:sp>
      <p:pic>
        <p:nvPicPr>
          <p:cNvPr id="108" name="image4.jpeg" descr="world in your hand Stock Photo"/>
          <p:cNvPicPr/>
          <p:nvPr/>
        </p:nvPicPr>
        <p:blipFill>
          <a:blip r:embed="rId3">
            <a:extLst/>
          </a:blip>
          <a:stretch>
            <a:fillRect/>
          </a:stretch>
        </p:blipFill>
        <p:spPr>
          <a:xfrm>
            <a:off x="5431373" y="3228842"/>
            <a:ext cx="3048000" cy="3048001"/>
          </a:xfrm>
          <a:prstGeom prst="rect">
            <a:avLst/>
          </a:prstGeom>
          <a:ln w="12700">
            <a:miter lim="400000"/>
          </a:ln>
        </p:spPr>
      </p:pic>
      <p:pic>
        <p:nvPicPr>
          <p:cNvPr id="109" name="image5.jpeg" descr="http://images.veer.com/stock-photos/Asian-woman-holding-money-in-BLP0033366.jpg"/>
          <p:cNvPicPr/>
          <p:nvPr/>
        </p:nvPicPr>
        <p:blipFill>
          <a:blip r:embed="rId4">
            <a:extLst/>
          </a:blip>
          <a:srcRect l="8353" t="0" r="0" b="0"/>
          <a:stretch>
            <a:fillRect/>
          </a:stretch>
        </p:blipFill>
        <p:spPr>
          <a:xfrm>
            <a:off x="795541" y="3228842"/>
            <a:ext cx="3488517" cy="2997592"/>
          </a:xfrm>
          <a:prstGeom prst="rect">
            <a:avLst/>
          </a:prstGeom>
          <a:ln w="12700">
            <a:miter lim="400000"/>
          </a:ln>
        </p:spPr>
      </p:pic>
      <p:sp>
        <p:nvSpPr>
          <p:cNvPr id="110" name="Shape 110"/>
          <p:cNvSpPr/>
          <p:nvPr/>
        </p:nvSpPr>
        <p:spPr>
          <a:xfrm>
            <a:off x="1778000" y="914400"/>
            <a:ext cx="9677400" cy="574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3200">
                <a:solidFill>
                  <a:srgbClr val="FF0000"/>
                </a:solidFill>
              </a:defRPr>
            </a:lvl1pPr>
          </a:lstStyle>
          <a:p>
            <a:pPr lvl="0">
              <a:defRPr sz="1800">
                <a:solidFill>
                  <a:srgbClr val="000000"/>
                </a:solidFill>
              </a:defRPr>
            </a:pPr>
            <a:r>
              <a:rPr sz="3200">
                <a:solidFill>
                  <a:srgbClr val="FF0000"/>
                </a:solidFill>
              </a:rPr>
              <a:t>CHINESE INTERNATIONAL STUDENTS</a:t>
            </a:r>
          </a:p>
        </p:txBody>
      </p:sp>
      <p:sp>
        <p:nvSpPr>
          <p:cNvPr id="111" name="Shape 111"/>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GROWING MARKET OPPORTUNITY</a:t>
            </a:r>
          </a:p>
        </p:txBody>
      </p:sp>
      <p:pic>
        <p:nvPicPr>
          <p:cNvPr id="112" name="image2.jpeg"/>
          <p:cNvPicPr/>
          <p:nvPr/>
        </p:nvPicPr>
        <p:blipFill>
          <a:blip r:embed="rId5">
            <a:extLst/>
          </a:blip>
          <a:srcRect l="0" t="0" r="55729" b="0"/>
          <a:stretch>
            <a:fillRect/>
          </a:stretch>
        </p:blipFill>
        <p:spPr>
          <a:xfrm>
            <a:off x="558800" y="323850"/>
            <a:ext cx="1080977" cy="762000"/>
          </a:xfrm>
          <a:prstGeom prst="rect">
            <a:avLst/>
          </a:prstGeom>
          <a:ln w="12700">
            <a:miter lim="400000"/>
          </a:ln>
        </p:spPr>
      </p:pic>
      <p:sp>
        <p:nvSpPr>
          <p:cNvPr id="113" name="Shape 113"/>
          <p:cNvSpPr/>
          <p:nvPr/>
        </p:nvSpPr>
        <p:spPr>
          <a:xfrm>
            <a:off x="2688173" y="6248400"/>
            <a:ext cx="2743200" cy="243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l">
              <a:defRPr sz="1800">
                <a:solidFill>
                  <a:srgbClr val="000000"/>
                </a:solidFill>
              </a:defRPr>
            </a:pPr>
            <a:r>
              <a:rPr spc="50" sz="1000"/>
              <a:t>IMG SOURCE: </a:t>
            </a:r>
            <a:r>
              <a:rPr sz="1000"/>
              <a:t>veer.com</a:t>
            </a:r>
          </a:p>
        </p:txBody>
      </p:sp>
      <p:sp>
        <p:nvSpPr>
          <p:cNvPr id="114" name="Shape 114"/>
          <p:cNvSpPr/>
          <p:nvPr/>
        </p:nvSpPr>
        <p:spPr>
          <a:xfrm>
            <a:off x="6883488" y="6276843"/>
            <a:ext cx="2743200" cy="243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l">
              <a:defRPr sz="1800">
                <a:solidFill>
                  <a:srgbClr val="000000"/>
                </a:solidFill>
              </a:defRPr>
            </a:pPr>
            <a:r>
              <a:rPr spc="50" sz="1000"/>
              <a:t>IMG SOURCE: </a:t>
            </a:r>
            <a:r>
              <a:rPr sz="1000"/>
              <a:t>veer.com</a:t>
            </a:r>
          </a:p>
        </p:txBody>
      </p:sp>
      <p:pic>
        <p:nvPicPr>
          <p:cNvPr id="115" name="image3.png"/>
          <p:cNvPicPr/>
          <p:nvPr/>
        </p:nvPicPr>
        <p:blipFill>
          <a:blip r:embed="rId6">
            <a:extLst/>
          </a:blip>
          <a:stretch>
            <a:fillRect/>
          </a:stretch>
        </p:blipFill>
        <p:spPr>
          <a:xfrm>
            <a:off x="9972397" y="3007702"/>
            <a:ext cx="1831965" cy="3275867"/>
          </a:xfrm>
          <a:prstGeom prst="rect">
            <a:avLst/>
          </a:prstGeom>
          <a:ln w="12700">
            <a:miter lim="400000"/>
          </a:ln>
        </p:spPr>
      </p:pic>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4" name="image2.jpeg"/>
          <p:cNvPicPr/>
          <p:nvPr/>
        </p:nvPicPr>
        <p:blipFill>
          <a:blip r:embed="rId2">
            <a:extLst/>
          </a:blip>
          <a:srcRect l="0" t="0" r="55729" b="0"/>
          <a:stretch>
            <a:fillRect/>
          </a:stretch>
        </p:blipFill>
        <p:spPr>
          <a:xfrm>
            <a:off x="558800" y="323850"/>
            <a:ext cx="1080977" cy="762000"/>
          </a:xfrm>
          <a:prstGeom prst="rect">
            <a:avLst/>
          </a:prstGeom>
          <a:ln w="12700">
            <a:miter lim="400000"/>
          </a:ln>
        </p:spPr>
      </p:pic>
      <p:sp>
        <p:nvSpPr>
          <p:cNvPr id="265" name="Shape 265"/>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EXIT STRATEGY</a:t>
            </a:r>
          </a:p>
        </p:txBody>
      </p:sp>
      <p:pic>
        <p:nvPicPr>
          <p:cNvPr id="266" name="image33.png"/>
          <p:cNvPicPr/>
          <p:nvPr/>
        </p:nvPicPr>
        <p:blipFill>
          <a:blip r:embed="rId3">
            <a:extLst/>
          </a:blip>
          <a:stretch>
            <a:fillRect/>
          </a:stretch>
        </p:blipFill>
        <p:spPr>
          <a:xfrm>
            <a:off x="558799" y="2209800"/>
            <a:ext cx="5567567" cy="4267200"/>
          </a:xfrm>
          <a:prstGeom prst="rect">
            <a:avLst/>
          </a:prstGeom>
          <a:ln w="12700">
            <a:miter lim="400000"/>
          </a:ln>
        </p:spPr>
      </p:pic>
      <p:pic>
        <p:nvPicPr>
          <p:cNvPr id="267" name="image34.png"/>
          <p:cNvPicPr/>
          <p:nvPr/>
        </p:nvPicPr>
        <p:blipFill>
          <a:blip r:embed="rId4">
            <a:extLst/>
          </a:blip>
          <a:stretch>
            <a:fillRect/>
          </a:stretch>
        </p:blipFill>
        <p:spPr>
          <a:xfrm>
            <a:off x="4216400" y="7239000"/>
            <a:ext cx="4303363" cy="1947074"/>
          </a:xfrm>
          <a:prstGeom prst="rect">
            <a:avLst/>
          </a:prstGeom>
          <a:ln w="12700">
            <a:miter lim="400000"/>
          </a:ln>
        </p:spPr>
      </p:pic>
      <p:pic>
        <p:nvPicPr>
          <p:cNvPr id="268" name="image35.png"/>
          <p:cNvPicPr/>
          <p:nvPr/>
        </p:nvPicPr>
        <p:blipFill>
          <a:blip r:embed="rId5">
            <a:extLst/>
          </a:blip>
          <a:stretch>
            <a:fillRect/>
          </a:stretch>
        </p:blipFill>
        <p:spPr>
          <a:xfrm>
            <a:off x="6426200" y="2209800"/>
            <a:ext cx="5327679" cy="4267200"/>
          </a:xfrm>
          <a:prstGeom prst="rect">
            <a:avLst/>
          </a:prstGeom>
          <a:ln w="12700">
            <a:miter lim="400000"/>
          </a:ln>
        </p:spPr>
      </p:pic>
      <p:grpSp>
        <p:nvGrpSpPr>
          <p:cNvPr id="271" name="Group 271"/>
          <p:cNvGrpSpPr/>
          <p:nvPr/>
        </p:nvGrpSpPr>
        <p:grpSpPr>
          <a:xfrm>
            <a:off x="2006600" y="3422650"/>
            <a:ext cx="9753600" cy="469900"/>
            <a:chOff x="0" y="0"/>
            <a:chExt cx="9753600" cy="469900"/>
          </a:xfrm>
        </p:grpSpPr>
        <p:sp>
          <p:nvSpPr>
            <p:cNvPr id="269" name="Shape 269"/>
            <p:cNvSpPr/>
            <p:nvPr/>
          </p:nvSpPr>
          <p:spPr>
            <a:xfrm>
              <a:off x="0" y="82550"/>
              <a:ext cx="9753600" cy="304800"/>
            </a:xfrm>
            <a:prstGeom prst="rect">
              <a:avLst/>
            </a:prstGeom>
            <a:solidFill>
              <a:srgbClr val="FF0000"/>
            </a:solidFill>
            <a:ln w="25400" cap="flat">
              <a:solidFill>
                <a:srgbClr val="FFFFFF"/>
              </a:solidFill>
              <a:prstDash val="solid"/>
              <a:miter lim="0"/>
            </a:ln>
            <a:effectLst/>
          </p:spPr>
          <p:txBody>
            <a:bodyPr wrap="square" lIns="0" tIns="0" rIns="0" bIns="0" numCol="1" anchor="ctr">
              <a:noAutofit/>
            </a:bodyPr>
            <a:lstStyle/>
            <a:p>
              <a:pPr lvl="0">
                <a:defRPr sz="2400">
                  <a:solidFill>
                    <a:srgbClr val="000000"/>
                  </a:solidFill>
                </a:defRPr>
              </a:pPr>
            </a:p>
          </p:txBody>
        </p:sp>
        <p:sp>
          <p:nvSpPr>
            <p:cNvPr id="270" name="Shape 270"/>
            <p:cNvSpPr/>
            <p:nvPr/>
          </p:nvSpPr>
          <p:spPr>
            <a:xfrm>
              <a:off x="0" y="0"/>
              <a:ext cx="9753600" cy="46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indent="228600">
                <a:defRPr sz="2400">
                  <a:solidFill>
                    <a:srgbClr val="000000"/>
                  </a:solidFill>
                </a:defRPr>
              </a:lvl1pPr>
            </a:lstStyle>
            <a:p>
              <a:pPr lvl="0">
                <a:defRPr sz="1800"/>
              </a:pPr>
              <a:r>
                <a:rPr sz="2400"/>
                <a:t>Year Two</a:t>
              </a:r>
            </a:p>
          </p:txBody>
        </p:sp>
      </p:grpSp>
      <p:grpSp>
        <p:nvGrpSpPr>
          <p:cNvPr id="274" name="Group 274"/>
          <p:cNvGrpSpPr/>
          <p:nvPr/>
        </p:nvGrpSpPr>
        <p:grpSpPr>
          <a:xfrm>
            <a:off x="2006600" y="4946650"/>
            <a:ext cx="9753600" cy="469900"/>
            <a:chOff x="0" y="0"/>
            <a:chExt cx="9753600" cy="469900"/>
          </a:xfrm>
        </p:grpSpPr>
        <p:sp>
          <p:nvSpPr>
            <p:cNvPr id="272" name="Shape 272"/>
            <p:cNvSpPr/>
            <p:nvPr/>
          </p:nvSpPr>
          <p:spPr>
            <a:xfrm>
              <a:off x="0" y="82550"/>
              <a:ext cx="9753600" cy="304800"/>
            </a:xfrm>
            <a:prstGeom prst="rect">
              <a:avLst/>
            </a:prstGeom>
            <a:solidFill>
              <a:srgbClr val="FF0000"/>
            </a:solidFill>
            <a:ln w="25400" cap="flat">
              <a:solidFill>
                <a:srgbClr val="FFFFFF"/>
              </a:solidFill>
              <a:prstDash val="solid"/>
              <a:miter lim="0"/>
            </a:ln>
            <a:effectLst/>
          </p:spPr>
          <p:txBody>
            <a:bodyPr wrap="square" lIns="0" tIns="0" rIns="0" bIns="0" numCol="1" anchor="ctr">
              <a:noAutofit/>
            </a:bodyPr>
            <a:lstStyle/>
            <a:p>
              <a:pPr lvl="0">
                <a:defRPr sz="2400">
                  <a:solidFill>
                    <a:srgbClr val="000000"/>
                  </a:solidFill>
                </a:defRPr>
              </a:pPr>
            </a:p>
          </p:txBody>
        </p:sp>
        <p:sp>
          <p:nvSpPr>
            <p:cNvPr id="273" name="Shape 273"/>
            <p:cNvSpPr/>
            <p:nvPr/>
          </p:nvSpPr>
          <p:spPr>
            <a:xfrm>
              <a:off x="0" y="0"/>
              <a:ext cx="9753600" cy="46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indent="228600">
                <a:defRPr sz="2400">
                  <a:solidFill>
                    <a:srgbClr val="000000"/>
                  </a:solidFill>
                </a:defRPr>
              </a:lvl1pPr>
            </a:lstStyle>
            <a:p>
              <a:pPr lvl="0">
                <a:defRPr sz="1800"/>
              </a:pPr>
              <a:r>
                <a:rPr sz="2400"/>
                <a:t>Year Three</a:t>
              </a:r>
            </a:p>
          </p:txBody>
        </p:sp>
      </p:grpSp>
      <p:grpSp>
        <p:nvGrpSpPr>
          <p:cNvPr id="277" name="Group 277"/>
          <p:cNvGrpSpPr/>
          <p:nvPr/>
        </p:nvGrpSpPr>
        <p:grpSpPr>
          <a:xfrm>
            <a:off x="2006600" y="1898650"/>
            <a:ext cx="9753600" cy="469900"/>
            <a:chOff x="0" y="0"/>
            <a:chExt cx="9753600" cy="469900"/>
          </a:xfrm>
        </p:grpSpPr>
        <p:sp>
          <p:nvSpPr>
            <p:cNvPr id="275" name="Shape 275"/>
            <p:cNvSpPr/>
            <p:nvPr/>
          </p:nvSpPr>
          <p:spPr>
            <a:xfrm>
              <a:off x="0" y="82550"/>
              <a:ext cx="9753600" cy="304800"/>
            </a:xfrm>
            <a:prstGeom prst="rect">
              <a:avLst/>
            </a:prstGeom>
            <a:solidFill>
              <a:srgbClr val="FF0000"/>
            </a:solidFill>
            <a:ln w="25400" cap="flat">
              <a:solidFill>
                <a:srgbClr val="FFFFFF"/>
              </a:solidFill>
              <a:prstDash val="solid"/>
              <a:miter lim="0"/>
            </a:ln>
            <a:effectLst/>
          </p:spPr>
          <p:txBody>
            <a:bodyPr wrap="square" lIns="0" tIns="0" rIns="0" bIns="0" numCol="1" anchor="ctr">
              <a:noAutofit/>
            </a:bodyPr>
            <a:lstStyle/>
            <a:p>
              <a:pPr lvl="0">
                <a:defRPr sz="2400">
                  <a:solidFill>
                    <a:srgbClr val="000000"/>
                  </a:solidFill>
                </a:defRPr>
              </a:pPr>
            </a:p>
          </p:txBody>
        </p:sp>
        <p:sp>
          <p:nvSpPr>
            <p:cNvPr id="276" name="Shape 276"/>
            <p:cNvSpPr/>
            <p:nvPr/>
          </p:nvSpPr>
          <p:spPr>
            <a:xfrm>
              <a:off x="0" y="0"/>
              <a:ext cx="9753600" cy="46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indent="228600">
                <a:defRPr sz="2400">
                  <a:solidFill>
                    <a:srgbClr val="000000"/>
                  </a:solidFill>
                </a:defRPr>
              </a:lvl1pPr>
            </a:lstStyle>
            <a:p>
              <a:pPr lvl="0">
                <a:defRPr sz="1800"/>
              </a:pPr>
              <a:r>
                <a:rPr sz="2400"/>
                <a:t>Year One</a:t>
              </a:r>
            </a:p>
          </p:txBody>
        </p:sp>
      </p:gr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9" name="image36.jpeg"/>
          <p:cNvPicPr/>
          <p:nvPr/>
        </p:nvPicPr>
        <p:blipFill>
          <a:blip r:embed="rId2">
            <a:extLst/>
          </a:blip>
          <a:stretch>
            <a:fillRect/>
          </a:stretch>
        </p:blipFill>
        <p:spPr>
          <a:xfrm>
            <a:off x="4292600" y="2590800"/>
            <a:ext cx="5739384" cy="5248656"/>
          </a:xfrm>
          <a:prstGeom prst="rect">
            <a:avLst/>
          </a:prstGeom>
          <a:ln w="12700">
            <a:miter lim="400000"/>
          </a:ln>
        </p:spPr>
      </p:pic>
      <p:sp>
        <p:nvSpPr>
          <p:cNvPr id="280" name="Shape 280"/>
          <p:cNvSpPr/>
          <p:nvPr/>
        </p:nvSpPr>
        <p:spPr>
          <a:xfrm>
            <a:off x="8102600" y="7162800"/>
            <a:ext cx="470322" cy="2565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100">
                <a:solidFill>
                  <a:srgbClr val="000000"/>
                </a:solidFill>
                <a:latin typeface="Museo Sans Cond 100"/>
                <a:ea typeface="Museo Sans Cond 100"/>
                <a:cs typeface="Museo Sans Cond 100"/>
                <a:sym typeface="Museo Sans Cond 100"/>
              </a:defRPr>
            </a:lvl1pPr>
          </a:lstStyle>
          <a:p>
            <a:pPr lvl="0">
              <a:defRPr sz="1800"/>
            </a:pPr>
            <a:r>
              <a:rPr sz="1100"/>
              <a:t>TM</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image2.jpeg"/>
          <p:cNvPicPr/>
          <p:nvPr/>
        </p:nvPicPr>
        <p:blipFill>
          <a:blip r:embed="rId3">
            <a:extLst/>
          </a:blip>
          <a:srcRect l="0" t="0" r="55729" b="0"/>
          <a:stretch>
            <a:fillRect/>
          </a:stretch>
        </p:blipFill>
        <p:spPr>
          <a:xfrm>
            <a:off x="558800" y="323850"/>
            <a:ext cx="1080977" cy="762000"/>
          </a:xfrm>
          <a:prstGeom prst="rect">
            <a:avLst/>
          </a:prstGeom>
          <a:ln w="12700">
            <a:miter lim="400000"/>
          </a:ln>
        </p:spPr>
      </p:pic>
      <p:sp>
        <p:nvSpPr>
          <p:cNvPr id="120" name="Shape 120"/>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MARKET PROBLEM</a:t>
            </a:r>
          </a:p>
        </p:txBody>
      </p:sp>
      <p:sp>
        <p:nvSpPr>
          <p:cNvPr id="121" name="Shape 121"/>
          <p:cNvSpPr/>
          <p:nvPr/>
        </p:nvSpPr>
        <p:spPr>
          <a:xfrm>
            <a:off x="863600" y="4254500"/>
            <a:ext cx="11582400" cy="1651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defTabSz="366713">
              <a:defRPr sz="1800">
                <a:solidFill>
                  <a:srgbClr val="000000"/>
                </a:solidFill>
              </a:defRPr>
            </a:pPr>
            <a:r>
              <a:rPr sz="5400"/>
              <a:t>American bars fail to accommodate</a:t>
            </a:r>
            <a:endParaRPr sz="8000">
              <a:solidFill>
                <a:srgbClr val="FFFFFF"/>
              </a:solidFill>
            </a:endParaRPr>
          </a:p>
          <a:p>
            <a:pPr lvl="0" defTabSz="366713">
              <a:defRPr sz="1800">
                <a:solidFill>
                  <a:srgbClr val="000000"/>
                </a:solidFill>
              </a:defRPr>
            </a:pPr>
            <a:r>
              <a:rPr sz="5400"/>
              <a:t>Chinese International Students</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title"/>
          </p:nvPr>
        </p:nvSpPr>
        <p:spPr>
          <a:xfrm>
            <a:off x="707656" y="3429000"/>
            <a:ext cx="11818088" cy="3302000"/>
          </a:xfrm>
          <a:prstGeom prst="rect">
            <a:avLst/>
          </a:prstGeom>
        </p:spPr>
        <p:txBody>
          <a:bodyPr>
            <a:normAutofit fontScale="100000" lnSpcReduction="0"/>
          </a:bodyPr>
          <a:lstStyle/>
          <a:p>
            <a:pPr lvl="0" defTabSz="366713">
              <a:defRPr sz="1800">
                <a:solidFill>
                  <a:srgbClr val="000000"/>
                </a:solidFill>
              </a:defRPr>
            </a:pPr>
            <a:r>
              <a:rPr sz="5000"/>
              <a:t>Appeal to the Chinese consumer </a:t>
            </a:r>
            <a:br>
              <a:rPr sz="5000"/>
            </a:br>
            <a:r>
              <a:rPr sz="5000"/>
              <a:t>at a cultural, social, and emotional level</a:t>
            </a:r>
          </a:p>
        </p:txBody>
      </p:sp>
      <p:pic>
        <p:nvPicPr>
          <p:cNvPr id="126" name="image2.jpeg"/>
          <p:cNvPicPr/>
          <p:nvPr/>
        </p:nvPicPr>
        <p:blipFill>
          <a:blip r:embed="rId3">
            <a:extLst/>
          </a:blip>
          <a:srcRect l="0" t="0" r="55729" b="0"/>
          <a:stretch>
            <a:fillRect/>
          </a:stretch>
        </p:blipFill>
        <p:spPr>
          <a:xfrm>
            <a:off x="558800" y="323850"/>
            <a:ext cx="1080977" cy="762000"/>
          </a:xfrm>
          <a:prstGeom prst="rect">
            <a:avLst/>
          </a:prstGeom>
          <a:ln w="12700">
            <a:miter lim="400000"/>
          </a:ln>
        </p:spPr>
      </p:pic>
      <p:sp>
        <p:nvSpPr>
          <p:cNvPr id="127" name="Shape 127"/>
          <p:cNvSpPr/>
          <p:nvPr/>
        </p:nvSpPr>
        <p:spPr>
          <a:xfrm>
            <a:off x="1778000" y="914400"/>
            <a:ext cx="9677400" cy="574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3200">
                <a:solidFill>
                  <a:srgbClr val="FF0000"/>
                </a:solidFill>
              </a:defRPr>
            </a:lvl1pPr>
          </a:lstStyle>
          <a:p>
            <a:pPr lvl="0">
              <a:defRPr sz="1800">
                <a:solidFill>
                  <a:srgbClr val="000000"/>
                </a:solidFill>
              </a:defRPr>
            </a:pPr>
            <a:r>
              <a:rPr sz="3200">
                <a:solidFill>
                  <a:srgbClr val="FF0000"/>
                </a:solidFill>
              </a:rPr>
              <a:t>BRING KTV TO AMERICA</a:t>
            </a:r>
          </a:p>
        </p:txBody>
      </p:sp>
      <p:sp>
        <p:nvSpPr>
          <p:cNvPr id="128" name="Shape 128"/>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MARKET SOLUTION</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2" name="image6.png"/>
          <p:cNvPicPr/>
          <p:nvPr/>
        </p:nvPicPr>
        <p:blipFill>
          <a:blip r:embed="rId3">
            <a:extLst/>
          </a:blip>
          <a:stretch>
            <a:fillRect/>
          </a:stretch>
        </p:blipFill>
        <p:spPr>
          <a:xfrm>
            <a:off x="177800" y="1619250"/>
            <a:ext cx="12573000" cy="7707562"/>
          </a:xfrm>
          <a:prstGeom prst="rect">
            <a:avLst/>
          </a:prstGeom>
          <a:ln w="12700">
            <a:miter lim="400000"/>
          </a:ln>
        </p:spPr>
      </p:pic>
      <p:pic>
        <p:nvPicPr>
          <p:cNvPr id="133" name="image2.jpeg"/>
          <p:cNvPicPr/>
          <p:nvPr/>
        </p:nvPicPr>
        <p:blipFill>
          <a:blip r:embed="rId4">
            <a:extLst/>
          </a:blip>
          <a:srcRect l="0" t="0" r="55729" b="0"/>
          <a:stretch>
            <a:fillRect/>
          </a:stretch>
        </p:blipFill>
        <p:spPr>
          <a:xfrm>
            <a:off x="558800" y="323850"/>
            <a:ext cx="1080977" cy="762000"/>
          </a:xfrm>
          <a:prstGeom prst="rect">
            <a:avLst/>
          </a:prstGeom>
          <a:ln w="12700">
            <a:miter lim="400000"/>
          </a:ln>
        </p:spPr>
      </p:pic>
      <p:sp>
        <p:nvSpPr>
          <p:cNvPr id="134" name="Shape 134"/>
          <p:cNvSpPr/>
          <p:nvPr/>
        </p:nvSpPr>
        <p:spPr>
          <a:xfrm>
            <a:off x="1778000" y="914400"/>
            <a:ext cx="9677400" cy="574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3200">
                <a:solidFill>
                  <a:srgbClr val="FF0000"/>
                </a:solidFill>
              </a:defRPr>
            </a:lvl1pPr>
          </a:lstStyle>
          <a:p>
            <a:pPr lvl="0">
              <a:defRPr sz="1800">
                <a:solidFill>
                  <a:srgbClr val="000000"/>
                </a:solidFill>
              </a:defRPr>
            </a:pPr>
            <a:r>
              <a:rPr sz="3200">
                <a:solidFill>
                  <a:srgbClr val="FF0000"/>
                </a:solidFill>
              </a:rPr>
              <a:t>KTV FLOORPLAN</a:t>
            </a:r>
          </a:p>
        </p:txBody>
      </p:sp>
      <p:sp>
        <p:nvSpPr>
          <p:cNvPr id="135" name="Shape 135"/>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MARKET SOLUTION</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nvSpPr>
        <p:spPr>
          <a:xfrm>
            <a:off x="9550400" y="8825925"/>
            <a:ext cx="2743200" cy="243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l">
              <a:defRPr sz="1800">
                <a:solidFill>
                  <a:srgbClr val="000000"/>
                </a:solidFill>
              </a:defRPr>
            </a:pPr>
            <a:r>
              <a:rPr spc="50" sz="1000"/>
              <a:t>IMG SOURCE: </a:t>
            </a:r>
            <a:r>
              <a:rPr sz="1000"/>
              <a:t>download3dhouse.com/</a:t>
            </a:r>
          </a:p>
        </p:txBody>
      </p:sp>
      <p:pic>
        <p:nvPicPr>
          <p:cNvPr id="140" name="image7.jpeg" descr="http://www.download3dhouse.com/wp-content/uploads/2013/06/Large-KTV-room-design.jpg"/>
          <p:cNvPicPr/>
          <p:nvPr/>
        </p:nvPicPr>
        <p:blipFill>
          <a:blip r:embed="rId3">
            <a:extLst/>
          </a:blip>
          <a:stretch>
            <a:fillRect/>
          </a:stretch>
        </p:blipFill>
        <p:spPr>
          <a:xfrm>
            <a:off x="787400" y="1747946"/>
            <a:ext cx="11176275" cy="6874032"/>
          </a:xfrm>
          <a:prstGeom prst="rect">
            <a:avLst/>
          </a:prstGeom>
          <a:ln w="12700">
            <a:miter lim="400000"/>
          </a:ln>
        </p:spPr>
      </p:pic>
      <p:pic>
        <p:nvPicPr>
          <p:cNvPr id="141" name="image2.jpeg"/>
          <p:cNvPicPr/>
          <p:nvPr/>
        </p:nvPicPr>
        <p:blipFill>
          <a:blip r:embed="rId4">
            <a:extLst/>
          </a:blip>
          <a:srcRect l="0" t="0" r="55729" b="0"/>
          <a:stretch>
            <a:fillRect/>
          </a:stretch>
        </p:blipFill>
        <p:spPr>
          <a:xfrm>
            <a:off x="558800" y="323850"/>
            <a:ext cx="1080977" cy="762000"/>
          </a:xfrm>
          <a:prstGeom prst="rect">
            <a:avLst/>
          </a:prstGeom>
          <a:ln w="12700">
            <a:miter lim="400000"/>
          </a:ln>
        </p:spPr>
      </p:pic>
      <p:sp>
        <p:nvSpPr>
          <p:cNvPr id="142" name="Shape 142"/>
          <p:cNvSpPr/>
          <p:nvPr/>
        </p:nvSpPr>
        <p:spPr>
          <a:xfrm>
            <a:off x="1778000" y="914400"/>
            <a:ext cx="9677400" cy="574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3200">
                <a:solidFill>
                  <a:srgbClr val="FF0000"/>
                </a:solidFill>
              </a:defRPr>
            </a:lvl1pPr>
          </a:lstStyle>
          <a:p>
            <a:pPr lvl="0">
              <a:defRPr sz="1800">
                <a:solidFill>
                  <a:srgbClr val="000000"/>
                </a:solidFill>
              </a:defRPr>
            </a:pPr>
            <a:r>
              <a:rPr sz="3200">
                <a:solidFill>
                  <a:srgbClr val="FF0000"/>
                </a:solidFill>
              </a:rPr>
              <a:t>RENT PRIVATE ROOMS</a:t>
            </a:r>
          </a:p>
        </p:txBody>
      </p:sp>
      <p:sp>
        <p:nvSpPr>
          <p:cNvPr id="143" name="Shape 143"/>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MARKET SOLUTION</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49" name="Group 149"/>
          <p:cNvGrpSpPr/>
          <p:nvPr/>
        </p:nvGrpSpPr>
        <p:grpSpPr>
          <a:xfrm>
            <a:off x="1854200" y="2362200"/>
            <a:ext cx="3305586" cy="4199849"/>
            <a:chOff x="0" y="0"/>
            <a:chExt cx="3305585" cy="4199849"/>
          </a:xfrm>
        </p:grpSpPr>
        <p:sp>
          <p:nvSpPr>
            <p:cNvPr id="147" name="Shape 147"/>
            <p:cNvSpPr/>
            <p:nvPr/>
          </p:nvSpPr>
          <p:spPr>
            <a:xfrm>
              <a:off x="0" y="0"/>
              <a:ext cx="3305586" cy="4199849"/>
            </a:xfrm>
            <a:prstGeom prst="rect">
              <a:avLst/>
            </a:prstGeom>
            <a:solidFill>
              <a:srgbClr val="EDEDED"/>
            </a:solidFill>
            <a:ln w="12700" cap="flat">
              <a:noFill/>
              <a:miter lim="400000"/>
            </a:ln>
            <a:effectLst/>
          </p:spPr>
          <p:txBody>
            <a:bodyPr wrap="square" lIns="0" tIns="0" rIns="0" bIns="0" numCol="1" anchor="ctr">
              <a:noAutofit/>
            </a:bodyPr>
            <a:lstStyle/>
            <a:p>
              <a:pPr lvl="0"/>
            </a:p>
          </p:txBody>
        </p:sp>
        <p:pic>
          <p:nvPicPr>
            <p:cNvPr id="148" name="image8.jpeg"/>
            <p:cNvPicPr/>
            <p:nvPr/>
          </p:nvPicPr>
          <p:blipFill>
            <a:blip r:embed="rId3">
              <a:extLst/>
            </a:blip>
            <a:stretch>
              <a:fillRect/>
            </a:stretch>
          </p:blipFill>
          <p:spPr>
            <a:xfrm>
              <a:off x="0" y="0"/>
              <a:ext cx="3305586" cy="4199849"/>
            </a:xfrm>
            <a:prstGeom prst="rect">
              <a:avLst/>
            </a:prstGeom>
            <a:ln w="12700" cap="flat">
              <a:noFill/>
              <a:miter lim="400000"/>
            </a:ln>
            <a:effectLst/>
          </p:spPr>
        </p:pic>
      </p:grpSp>
      <p:grpSp>
        <p:nvGrpSpPr>
          <p:cNvPr id="152" name="Group 152"/>
          <p:cNvGrpSpPr/>
          <p:nvPr/>
        </p:nvGrpSpPr>
        <p:grpSpPr>
          <a:xfrm>
            <a:off x="7442399" y="2309241"/>
            <a:ext cx="3403401" cy="4283061"/>
            <a:chOff x="0" y="0"/>
            <a:chExt cx="3403401" cy="4283060"/>
          </a:xfrm>
        </p:grpSpPr>
        <p:sp>
          <p:nvSpPr>
            <p:cNvPr id="150" name="Shape 150"/>
            <p:cNvSpPr/>
            <p:nvPr/>
          </p:nvSpPr>
          <p:spPr>
            <a:xfrm>
              <a:off x="0" y="0"/>
              <a:ext cx="3403402" cy="4283060"/>
            </a:xfrm>
            <a:prstGeom prst="rect">
              <a:avLst/>
            </a:prstGeom>
            <a:solidFill>
              <a:srgbClr val="EDEDED"/>
            </a:solidFill>
            <a:ln w="12700" cap="flat">
              <a:noFill/>
              <a:miter lim="400000"/>
            </a:ln>
            <a:effectLst/>
          </p:spPr>
          <p:txBody>
            <a:bodyPr wrap="square" lIns="0" tIns="0" rIns="0" bIns="0" numCol="1" anchor="ctr">
              <a:noAutofit/>
            </a:bodyPr>
            <a:lstStyle/>
            <a:p>
              <a:pPr lvl="0"/>
            </a:p>
          </p:txBody>
        </p:sp>
        <p:pic>
          <p:nvPicPr>
            <p:cNvPr id="151" name="image9.jpeg"/>
            <p:cNvPicPr/>
            <p:nvPr/>
          </p:nvPicPr>
          <p:blipFill>
            <a:blip r:embed="rId4">
              <a:extLst/>
            </a:blip>
            <a:stretch>
              <a:fillRect/>
            </a:stretch>
          </p:blipFill>
          <p:spPr>
            <a:xfrm>
              <a:off x="0" y="0"/>
              <a:ext cx="3403402" cy="4283060"/>
            </a:xfrm>
            <a:prstGeom prst="rect">
              <a:avLst/>
            </a:prstGeom>
            <a:ln w="12700" cap="flat">
              <a:noFill/>
              <a:miter lim="400000"/>
            </a:ln>
            <a:effectLst/>
          </p:spPr>
        </p:pic>
      </p:grpSp>
      <p:sp>
        <p:nvSpPr>
          <p:cNvPr id="153" name="Shape 153"/>
          <p:cNvSpPr/>
          <p:nvPr/>
        </p:nvSpPr>
        <p:spPr>
          <a:xfrm>
            <a:off x="5877262" y="4069772"/>
            <a:ext cx="726738" cy="762000"/>
          </a:xfrm>
          <a:prstGeom prst="plus">
            <a:avLst>
              <a:gd name="adj" fmla="val 25000"/>
            </a:avLst>
          </a:prstGeom>
          <a:solidFill>
            <a:srgbClr val="00B050"/>
          </a:solidFill>
          <a:ln w="76200">
            <a:solidFill>
              <a:srgbClr val="FFFFFF"/>
            </a:solidFill>
            <a:miter lim="0"/>
          </a:ln>
        </p:spPr>
        <p:txBody>
          <a:bodyPr lIns="0" tIns="0" rIns="0" bIns="0" anchor="ctr"/>
          <a:lstStyle/>
          <a:p>
            <a:pPr lvl="0">
              <a:defRPr>
                <a:solidFill>
                  <a:srgbClr val="000000"/>
                </a:solidFill>
              </a:defRPr>
            </a:pPr>
          </a:p>
        </p:txBody>
      </p:sp>
      <p:sp>
        <p:nvSpPr>
          <p:cNvPr id="154" name="Shape 154"/>
          <p:cNvSpPr/>
          <p:nvPr/>
        </p:nvSpPr>
        <p:spPr>
          <a:xfrm>
            <a:off x="8319247" y="6592302"/>
            <a:ext cx="2011754"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pc="50" sz="1000">
                <a:solidFill>
                  <a:srgbClr val="000000"/>
                </a:solidFill>
              </a:defRPr>
            </a:lvl1pPr>
          </a:lstStyle>
          <a:p>
            <a:pPr lvl="0">
              <a:defRPr spc="0" sz="1800"/>
            </a:pPr>
            <a:r>
              <a:rPr spc="50" sz="1000"/>
              <a:t>IMG SOURCE: oia.osu.edu</a:t>
            </a:r>
          </a:p>
        </p:txBody>
      </p:sp>
      <p:sp>
        <p:nvSpPr>
          <p:cNvPr id="155" name="Shape 155"/>
          <p:cNvSpPr/>
          <p:nvPr/>
        </p:nvSpPr>
        <p:spPr>
          <a:xfrm>
            <a:off x="2219721" y="6685016"/>
            <a:ext cx="2574544" cy="2110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6000">
                <a:solidFill>
                  <a:srgbClr val="FF0000"/>
                </a:solidFill>
                <a:effectLst>
                  <a:outerShdw sx="100000" sy="100000" kx="0" ky="0" algn="b" rotWithShape="0" blurRad="38100" dist="25400" dir="5400000">
                    <a:srgbClr val="6E747A">
                      <a:alpha val="43000"/>
                    </a:srgbClr>
                  </a:outerShdw>
                </a:effectLst>
              </a:rPr>
              <a:t>3500</a:t>
            </a:r>
            <a:endParaRPr sz="3600">
              <a:solidFill>
                <a:srgbClr val="FFFFFF"/>
              </a:solidFill>
            </a:endParaRPr>
          </a:p>
          <a:p>
            <a:pPr lvl="0">
              <a:defRPr sz="1800">
                <a:solidFill>
                  <a:srgbClr val="000000"/>
                </a:solidFill>
              </a:defRPr>
            </a:pPr>
            <a:r>
              <a:rPr sz="2400">
                <a:solidFill>
                  <a:srgbClr val="FF0000"/>
                </a:solidFill>
                <a:effectLst>
                  <a:outerShdw sx="100000" sy="100000" kx="0" ky="0" algn="b" rotWithShape="0" blurRad="38100" dist="25400" dir="5400000">
                    <a:srgbClr val="6E747A">
                      <a:alpha val="43000"/>
                    </a:srgbClr>
                  </a:outerShdw>
                </a:effectLst>
              </a:rPr>
              <a:t>CHINESE </a:t>
            </a:r>
            <a:endParaRPr sz="3600">
              <a:solidFill>
                <a:srgbClr val="FFFFFF"/>
              </a:solidFill>
            </a:endParaRPr>
          </a:p>
          <a:p>
            <a:pPr lvl="0">
              <a:defRPr sz="1800">
                <a:solidFill>
                  <a:srgbClr val="000000"/>
                </a:solidFill>
              </a:defRPr>
            </a:pPr>
            <a:r>
              <a:rPr sz="2400">
                <a:solidFill>
                  <a:srgbClr val="FF0000"/>
                </a:solidFill>
                <a:effectLst>
                  <a:outerShdw sx="100000" sy="100000" kx="0" ky="0" algn="b" rotWithShape="0" blurRad="38100" dist="25400" dir="5400000">
                    <a:srgbClr val="6E747A">
                      <a:alpha val="43000"/>
                    </a:srgbClr>
                  </a:outerShdw>
                </a:effectLst>
              </a:rPr>
              <a:t>INTERNATIONAL</a:t>
            </a:r>
            <a:endParaRPr sz="3600">
              <a:solidFill>
                <a:srgbClr val="FFFFFF"/>
              </a:solidFill>
            </a:endParaRPr>
          </a:p>
          <a:p>
            <a:pPr lvl="0">
              <a:defRPr sz="1800">
                <a:solidFill>
                  <a:srgbClr val="000000"/>
                </a:solidFill>
              </a:defRPr>
            </a:pPr>
            <a:r>
              <a:rPr sz="2400">
                <a:solidFill>
                  <a:srgbClr val="FF0000"/>
                </a:solidFill>
                <a:effectLst>
                  <a:outerShdw sx="100000" sy="100000" kx="0" ky="0" algn="b" rotWithShape="0" blurRad="38100" dist="25400" dir="5400000">
                    <a:srgbClr val="6E747A">
                      <a:alpha val="43000"/>
                    </a:srgbClr>
                  </a:outerShdw>
                </a:effectLst>
              </a:rPr>
              <a:t>STUDENTS</a:t>
            </a:r>
          </a:p>
        </p:txBody>
      </p:sp>
      <p:sp>
        <p:nvSpPr>
          <p:cNvPr id="156" name="Shape 156"/>
          <p:cNvSpPr/>
          <p:nvPr/>
        </p:nvSpPr>
        <p:spPr>
          <a:xfrm>
            <a:off x="8324761" y="6715412"/>
            <a:ext cx="1907947" cy="2110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6000">
                <a:solidFill>
                  <a:srgbClr val="0065C1"/>
                </a:solidFill>
                <a:effectLst>
                  <a:outerShdw sx="100000" sy="100000" kx="0" ky="0" algn="b" rotWithShape="0" blurRad="38100" dist="25400" dir="5400000">
                    <a:srgbClr val="6E747A">
                      <a:alpha val="43000"/>
                    </a:srgbClr>
                  </a:outerShdw>
                </a:effectLst>
              </a:rPr>
              <a:t>500</a:t>
            </a:r>
            <a:endParaRPr sz="3600">
              <a:solidFill>
                <a:srgbClr val="FFFFFF"/>
              </a:solidFill>
            </a:endParaRPr>
          </a:p>
          <a:p>
            <a:pPr lvl="0">
              <a:defRPr sz="1800">
                <a:solidFill>
                  <a:srgbClr val="000000"/>
                </a:solidFill>
              </a:defRPr>
            </a:pPr>
            <a:r>
              <a:rPr sz="2400">
                <a:solidFill>
                  <a:srgbClr val="0065C1"/>
                </a:solidFill>
                <a:effectLst>
                  <a:outerShdw sx="100000" sy="100000" kx="0" ky="0" algn="b" rotWithShape="0" blurRad="38100" dist="25400" dir="5400000">
                    <a:srgbClr val="6E747A">
                      <a:alpha val="43000"/>
                    </a:srgbClr>
                  </a:outerShdw>
                </a:effectLst>
              </a:rPr>
              <a:t>CHINESE </a:t>
            </a:r>
            <a:endParaRPr sz="3600">
              <a:solidFill>
                <a:srgbClr val="FFFFFF"/>
              </a:solidFill>
            </a:endParaRPr>
          </a:p>
          <a:p>
            <a:pPr lvl="0">
              <a:defRPr sz="1800">
                <a:solidFill>
                  <a:srgbClr val="000000"/>
                </a:solidFill>
              </a:defRPr>
            </a:pPr>
            <a:r>
              <a:rPr sz="2400">
                <a:solidFill>
                  <a:srgbClr val="0065C1"/>
                </a:solidFill>
                <a:effectLst>
                  <a:outerShdw sx="100000" sy="100000" kx="0" ky="0" algn="b" rotWithShape="0" blurRad="38100" dist="25400" dir="5400000">
                    <a:srgbClr val="6E747A">
                      <a:alpha val="43000"/>
                    </a:srgbClr>
                  </a:outerShdw>
                </a:effectLst>
              </a:rPr>
              <a:t>LANGUAGE</a:t>
            </a:r>
            <a:endParaRPr sz="3600">
              <a:solidFill>
                <a:srgbClr val="FFFFFF"/>
              </a:solidFill>
            </a:endParaRPr>
          </a:p>
          <a:p>
            <a:pPr lvl="0">
              <a:defRPr sz="1800">
                <a:solidFill>
                  <a:srgbClr val="000000"/>
                </a:solidFill>
              </a:defRPr>
            </a:pPr>
            <a:r>
              <a:rPr sz="2400">
                <a:solidFill>
                  <a:srgbClr val="0065C1"/>
                </a:solidFill>
                <a:effectLst>
                  <a:outerShdw sx="100000" sy="100000" kx="0" ky="0" algn="b" rotWithShape="0" blurRad="38100" dist="25400" dir="5400000">
                    <a:srgbClr val="6E747A">
                      <a:alpha val="43000"/>
                    </a:srgbClr>
                  </a:outerShdw>
                </a:effectLst>
              </a:rPr>
              <a:t>STUDENTS</a:t>
            </a:r>
          </a:p>
        </p:txBody>
      </p:sp>
      <p:pic>
        <p:nvPicPr>
          <p:cNvPr id="157" name="image2.jpeg"/>
          <p:cNvPicPr/>
          <p:nvPr/>
        </p:nvPicPr>
        <p:blipFill>
          <a:blip r:embed="rId5">
            <a:extLst/>
          </a:blip>
          <a:srcRect l="0" t="0" r="55729" b="0"/>
          <a:stretch>
            <a:fillRect/>
          </a:stretch>
        </p:blipFill>
        <p:spPr>
          <a:xfrm>
            <a:off x="558800" y="323850"/>
            <a:ext cx="1080977" cy="762000"/>
          </a:xfrm>
          <a:prstGeom prst="rect">
            <a:avLst/>
          </a:prstGeom>
          <a:ln w="12700">
            <a:miter lim="400000"/>
          </a:ln>
        </p:spPr>
      </p:pic>
      <p:sp>
        <p:nvSpPr>
          <p:cNvPr id="158" name="Shape 158"/>
          <p:cNvSpPr/>
          <p:nvPr/>
        </p:nvSpPr>
        <p:spPr>
          <a:xfrm>
            <a:off x="1778000" y="914400"/>
            <a:ext cx="9677400" cy="574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3200">
                <a:solidFill>
                  <a:srgbClr val="FF0000"/>
                </a:solidFill>
              </a:defRPr>
            </a:lvl1pPr>
          </a:lstStyle>
          <a:p>
            <a:pPr lvl="0">
              <a:defRPr sz="1800">
                <a:solidFill>
                  <a:srgbClr val="000000"/>
                </a:solidFill>
              </a:defRPr>
            </a:pPr>
            <a:r>
              <a:rPr sz="3200">
                <a:solidFill>
                  <a:srgbClr val="FF0000"/>
                </a:solidFill>
              </a:rPr>
              <a:t>COLUMBUS, OH</a:t>
            </a:r>
          </a:p>
        </p:txBody>
      </p:sp>
      <p:sp>
        <p:nvSpPr>
          <p:cNvPr id="159" name="Shape 159"/>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solidFill>
                  <a:srgbClr val="000000"/>
                </a:solidFill>
              </a:defRPr>
            </a:pPr>
            <a:r>
              <a:rPr sz="4000" u="sng"/>
              <a:t>TARGET MARKET  </a:t>
            </a:r>
            <a:r>
              <a:rPr sz="4000" u="sng">
                <a:solidFill>
                  <a:srgbClr val="00B050"/>
                </a:solidFill>
              </a:rPr>
              <a:t>&gt;  $8 MILLION</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nvSpPr>
        <p:spPr>
          <a:xfrm>
            <a:off x="3233741" y="1650670"/>
            <a:ext cx="6537318"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a:solidFill>
                  <a:srgbClr val="00B050"/>
                </a:solidFill>
              </a:defRPr>
            </a:lvl1pPr>
          </a:lstStyle>
          <a:p>
            <a:pPr lvl="0">
              <a:defRPr sz="1800">
                <a:solidFill>
                  <a:srgbClr val="000000"/>
                </a:solidFill>
              </a:defRPr>
            </a:pPr>
            <a:r>
              <a:rPr sz="3600">
                <a:solidFill>
                  <a:srgbClr val="00B050"/>
                </a:solidFill>
              </a:rPr>
              <a:t>1) Gather Data / Assumptions</a:t>
            </a:r>
          </a:p>
        </p:txBody>
      </p:sp>
      <p:pic>
        <p:nvPicPr>
          <p:cNvPr id="164" name="image2.jpeg"/>
          <p:cNvPicPr/>
          <p:nvPr/>
        </p:nvPicPr>
        <p:blipFill>
          <a:blip r:embed="rId3">
            <a:extLst/>
          </a:blip>
          <a:srcRect l="0" t="0" r="55729" b="0"/>
          <a:stretch>
            <a:fillRect/>
          </a:stretch>
        </p:blipFill>
        <p:spPr>
          <a:xfrm>
            <a:off x="558800" y="323850"/>
            <a:ext cx="1080977" cy="762000"/>
          </a:xfrm>
          <a:prstGeom prst="rect">
            <a:avLst/>
          </a:prstGeom>
          <a:ln w="12700">
            <a:miter lim="400000"/>
          </a:ln>
        </p:spPr>
      </p:pic>
      <p:grpSp>
        <p:nvGrpSpPr>
          <p:cNvPr id="167" name="Group 167"/>
          <p:cNvGrpSpPr/>
          <p:nvPr/>
        </p:nvGrpSpPr>
        <p:grpSpPr>
          <a:xfrm>
            <a:off x="2413000" y="7620000"/>
            <a:ext cx="7721600" cy="1447799"/>
            <a:chOff x="0" y="0"/>
            <a:chExt cx="7721600" cy="1447799"/>
          </a:xfrm>
        </p:grpSpPr>
        <p:sp>
          <p:nvSpPr>
            <p:cNvPr id="165" name="Shape 165"/>
            <p:cNvSpPr/>
            <p:nvPr/>
          </p:nvSpPr>
          <p:spPr>
            <a:xfrm>
              <a:off x="0" y="0"/>
              <a:ext cx="7721600" cy="1310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defRPr sz="1800">
                  <a:solidFill>
                    <a:srgbClr val="000000"/>
                  </a:solidFill>
                </a:defRPr>
              </a:pPr>
              <a:r>
                <a:rPr sz="4000"/>
                <a:t>$1.43</a:t>
              </a:r>
              <a:r>
                <a:rPr sz="2000"/>
                <a:t> (MILLION USD) </a:t>
              </a:r>
              <a:r>
                <a:rPr sz="4000"/>
                <a:t>/ 15% </a:t>
              </a:r>
              <a:r>
                <a:rPr sz="2000"/>
                <a:t>(MARKET SHARE) </a:t>
              </a:r>
              <a:endParaRPr sz="3600">
                <a:solidFill>
                  <a:srgbClr val="FFFFFF"/>
                </a:solidFill>
              </a:endParaRPr>
            </a:p>
            <a:p>
              <a:pPr lvl="0">
                <a:defRPr sz="1800">
                  <a:solidFill>
                    <a:srgbClr val="000000"/>
                  </a:solidFill>
                </a:defRPr>
              </a:pPr>
              <a:r>
                <a:rPr sz="4000"/>
                <a:t>= 9.54 MILLION $ MARKET</a:t>
              </a:r>
            </a:p>
          </p:txBody>
        </p:sp>
        <p:sp>
          <p:nvSpPr>
            <p:cNvPr id="166" name="Shape 166"/>
            <p:cNvSpPr/>
            <p:nvPr/>
          </p:nvSpPr>
          <p:spPr>
            <a:xfrm>
              <a:off x="914400" y="457200"/>
              <a:ext cx="6477000" cy="9906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B050"/>
              </a:solidFill>
              <a:prstDash val="solid"/>
              <a:miter lim="0"/>
            </a:ln>
            <a:effectLst/>
          </p:spPr>
          <p:txBody>
            <a:bodyPr wrap="square" lIns="0" tIns="0" rIns="0" bIns="0" numCol="1" anchor="ctr">
              <a:noAutofit/>
            </a:bodyPr>
            <a:lstStyle/>
            <a:p>
              <a:pPr lvl="0">
                <a:defRPr>
                  <a:solidFill>
                    <a:srgbClr val="FFFFFF"/>
                  </a:solidFill>
                </a:defRPr>
              </a:pPr>
            </a:p>
          </p:txBody>
        </p:sp>
      </p:grpSp>
      <p:sp>
        <p:nvSpPr>
          <p:cNvPr id="168" name="Shape 168"/>
          <p:cNvSpPr/>
          <p:nvPr/>
        </p:nvSpPr>
        <p:spPr>
          <a:xfrm>
            <a:off x="4114800" y="6954619"/>
            <a:ext cx="6019800" cy="6375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a:solidFill>
                  <a:srgbClr val="00B050"/>
                </a:solidFill>
              </a:defRPr>
            </a:lvl1pPr>
          </a:lstStyle>
          <a:p>
            <a:pPr lvl="0">
              <a:defRPr sz="1800">
                <a:solidFill>
                  <a:srgbClr val="000000"/>
                </a:solidFill>
              </a:defRPr>
            </a:pPr>
            <a:r>
              <a:rPr sz="3600">
                <a:solidFill>
                  <a:srgbClr val="00B050"/>
                </a:solidFill>
              </a:rPr>
              <a:t>2) Estimated Market</a:t>
            </a:r>
          </a:p>
        </p:txBody>
      </p:sp>
      <p:sp>
        <p:nvSpPr>
          <p:cNvPr id="169" name="Shape 169"/>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MARKET &gt; 8 MILLION USD</a:t>
            </a:r>
          </a:p>
        </p:txBody>
      </p:sp>
      <p:sp>
        <p:nvSpPr>
          <p:cNvPr id="170" name="Shape 170"/>
          <p:cNvSpPr/>
          <p:nvPr/>
        </p:nvSpPr>
        <p:spPr>
          <a:xfrm>
            <a:off x="3341751" y="2694305"/>
            <a:ext cx="6321299" cy="3291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3000">
                <a:solidFill>
                  <a:srgbClr val="53585F"/>
                </a:solidFill>
              </a:rPr>
              <a:t>Expected Pricing </a:t>
            </a:r>
            <a:endParaRPr sz="3000">
              <a:solidFill>
                <a:srgbClr val="53585F"/>
              </a:solidFill>
            </a:endParaRPr>
          </a:p>
          <a:p>
            <a:pPr lvl="0">
              <a:defRPr sz="1800">
                <a:solidFill>
                  <a:srgbClr val="000000"/>
                </a:solidFill>
              </a:defRPr>
            </a:pPr>
            <a:endParaRPr sz="3000">
              <a:solidFill>
                <a:srgbClr val="53585F"/>
              </a:solidFill>
            </a:endParaRPr>
          </a:p>
          <a:p>
            <a:pPr lvl="0">
              <a:defRPr sz="1800">
                <a:solidFill>
                  <a:srgbClr val="000000"/>
                </a:solidFill>
              </a:defRPr>
            </a:pPr>
            <a:r>
              <a:rPr sz="3000">
                <a:solidFill>
                  <a:srgbClr val="53585F"/>
                </a:solidFill>
              </a:rPr>
              <a:t>Avg. Hours per week </a:t>
            </a:r>
            <a:endParaRPr sz="3000">
              <a:solidFill>
                <a:srgbClr val="53585F"/>
              </a:solidFill>
            </a:endParaRPr>
          </a:p>
          <a:p>
            <a:pPr lvl="0">
              <a:defRPr sz="1800">
                <a:solidFill>
                  <a:srgbClr val="000000"/>
                </a:solidFill>
              </a:defRPr>
            </a:pPr>
            <a:endParaRPr sz="3000">
              <a:solidFill>
                <a:srgbClr val="53585F"/>
              </a:solidFill>
            </a:endParaRPr>
          </a:p>
          <a:p>
            <a:pPr lvl="0">
              <a:defRPr sz="1800">
                <a:solidFill>
                  <a:srgbClr val="000000"/>
                </a:solidFill>
              </a:defRPr>
            </a:pPr>
            <a:r>
              <a:rPr sz="3000">
                <a:solidFill>
                  <a:srgbClr val="53585F"/>
                </a:solidFill>
              </a:rPr>
              <a:t>Avg. Spending per Customer - Day</a:t>
            </a:r>
            <a:endParaRPr sz="3000">
              <a:solidFill>
                <a:srgbClr val="53585F"/>
              </a:solidFill>
            </a:endParaRPr>
          </a:p>
          <a:p>
            <a:pPr lvl="0">
              <a:defRPr sz="1800">
                <a:solidFill>
                  <a:srgbClr val="000000"/>
                </a:solidFill>
              </a:defRPr>
            </a:pPr>
            <a:endParaRPr sz="3000">
              <a:solidFill>
                <a:srgbClr val="53585F"/>
              </a:solidFill>
            </a:endParaRPr>
          </a:p>
          <a:p>
            <a:pPr lvl="0">
              <a:defRPr sz="1800">
                <a:solidFill>
                  <a:srgbClr val="000000"/>
                </a:solidFill>
              </a:defRPr>
            </a:pPr>
            <a:r>
              <a:rPr sz="3000">
                <a:solidFill>
                  <a:srgbClr val="53585F"/>
                </a:solidFill>
              </a:rPr>
              <a:t>Avg. Spending per Customer - Night</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4" name="image2.jpeg"/>
          <p:cNvPicPr/>
          <p:nvPr/>
        </p:nvPicPr>
        <p:blipFill>
          <a:blip r:embed="rId2">
            <a:extLst/>
          </a:blip>
          <a:srcRect l="0" t="0" r="55729" b="0"/>
          <a:stretch>
            <a:fillRect/>
          </a:stretch>
        </p:blipFill>
        <p:spPr>
          <a:xfrm>
            <a:off x="558800" y="323850"/>
            <a:ext cx="1080977" cy="762000"/>
          </a:xfrm>
          <a:prstGeom prst="rect">
            <a:avLst/>
          </a:prstGeom>
          <a:ln w="12700">
            <a:miter lim="400000"/>
          </a:ln>
        </p:spPr>
      </p:pic>
      <p:pic>
        <p:nvPicPr>
          <p:cNvPr id="175" name="image11.jpeg" descr="http://www.clipartguide.com/_small/1386-0810-0914-3040.jpg"/>
          <p:cNvPicPr/>
          <p:nvPr/>
        </p:nvPicPr>
        <p:blipFill>
          <a:blip r:embed="rId3">
            <a:extLst/>
          </a:blip>
          <a:stretch>
            <a:fillRect/>
          </a:stretch>
        </p:blipFill>
        <p:spPr>
          <a:xfrm>
            <a:off x="2463800" y="2514600"/>
            <a:ext cx="2686050" cy="3581400"/>
          </a:xfrm>
          <a:prstGeom prst="rect">
            <a:avLst/>
          </a:prstGeom>
          <a:ln w="12700">
            <a:miter lim="400000"/>
          </a:ln>
        </p:spPr>
      </p:pic>
      <p:pic>
        <p:nvPicPr>
          <p:cNvPr id="176" name="image12.jpeg" descr="http://image.shutterstock.com/display_pic_with_logo/739834/134954381/stock-vector-door-handle-silhouette-vector-134954381.jpg"/>
          <p:cNvPicPr/>
          <p:nvPr/>
        </p:nvPicPr>
        <p:blipFill>
          <a:blip r:embed="rId4">
            <a:extLst/>
          </a:blip>
          <a:stretch>
            <a:fillRect/>
          </a:stretch>
        </p:blipFill>
        <p:spPr>
          <a:xfrm>
            <a:off x="8185150" y="2632644"/>
            <a:ext cx="3041650" cy="3665579"/>
          </a:xfrm>
          <a:prstGeom prst="rect">
            <a:avLst/>
          </a:prstGeom>
          <a:ln w="12700">
            <a:miter lim="400000"/>
          </a:ln>
        </p:spPr>
      </p:pic>
      <p:sp>
        <p:nvSpPr>
          <p:cNvPr id="177" name="Shape 177"/>
          <p:cNvSpPr/>
          <p:nvPr/>
        </p:nvSpPr>
        <p:spPr>
          <a:xfrm>
            <a:off x="2500960" y="6476999"/>
            <a:ext cx="2545182" cy="1310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4000">
                <a:effectLst>
                  <a:outerShdw sx="100000" sy="100000" kx="0" ky="0" algn="b" rotWithShape="0" blurRad="38100" dist="25400" dir="5400000">
                    <a:srgbClr val="6E747A">
                      <a:alpha val="43000"/>
                    </a:srgbClr>
                  </a:outerShdw>
                </a:effectLst>
              </a:rPr>
              <a:t>PREMIUM</a:t>
            </a:r>
            <a:endParaRPr sz="3600">
              <a:solidFill>
                <a:srgbClr val="FFFFFF"/>
              </a:solidFill>
            </a:endParaRPr>
          </a:p>
          <a:p>
            <a:pPr lvl="0">
              <a:defRPr sz="1800">
                <a:solidFill>
                  <a:srgbClr val="000000"/>
                </a:solidFill>
              </a:defRPr>
            </a:pPr>
            <a:r>
              <a:rPr sz="4000">
                <a:effectLst>
                  <a:outerShdw sx="100000" sy="100000" kx="0" ky="0" algn="b" rotWithShape="0" blurRad="38100" dist="25400" dir="5400000">
                    <a:srgbClr val="6E747A">
                      <a:alpha val="43000"/>
                    </a:srgbClr>
                  </a:outerShdw>
                </a:effectLst>
              </a:rPr>
              <a:t>SPIRITS</a:t>
            </a:r>
          </a:p>
        </p:txBody>
      </p:sp>
      <p:sp>
        <p:nvSpPr>
          <p:cNvPr id="178" name="Shape 178"/>
          <p:cNvSpPr/>
          <p:nvPr/>
        </p:nvSpPr>
        <p:spPr>
          <a:xfrm>
            <a:off x="7652179" y="6476999"/>
            <a:ext cx="3873094" cy="1310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solidFill>
                  <a:srgbClr val="000000"/>
                </a:solidFill>
              </a:defRPr>
            </a:pPr>
            <a:r>
              <a:rPr sz="4000">
                <a:effectLst>
                  <a:outerShdw sx="100000" sy="100000" kx="0" ky="0" algn="b" rotWithShape="0" blurRad="38100" dist="25400" dir="5400000">
                    <a:srgbClr val="6E747A">
                      <a:alpha val="43000"/>
                    </a:srgbClr>
                  </a:outerShdw>
                </a:effectLst>
              </a:rPr>
              <a:t>PRIVATE ROOM</a:t>
            </a:r>
            <a:endParaRPr sz="3600">
              <a:solidFill>
                <a:srgbClr val="FFFFFF"/>
              </a:solidFill>
            </a:endParaRPr>
          </a:p>
          <a:p>
            <a:pPr lvl="0">
              <a:defRPr sz="1800">
                <a:solidFill>
                  <a:srgbClr val="000000"/>
                </a:solidFill>
              </a:defRPr>
            </a:pPr>
            <a:r>
              <a:rPr sz="4000">
                <a:effectLst>
                  <a:outerShdw sx="100000" sy="100000" kx="0" ky="0" algn="b" rotWithShape="0" blurRad="38100" dist="25400" dir="5400000">
                    <a:srgbClr val="6E747A">
                      <a:alpha val="43000"/>
                    </a:srgbClr>
                  </a:outerShdw>
                </a:effectLst>
              </a:rPr>
              <a:t>RENTAL</a:t>
            </a:r>
          </a:p>
        </p:txBody>
      </p:sp>
      <p:sp>
        <p:nvSpPr>
          <p:cNvPr id="179" name="Shape 179"/>
          <p:cNvSpPr/>
          <p:nvPr/>
        </p:nvSpPr>
        <p:spPr>
          <a:xfrm>
            <a:off x="1778000" y="349250"/>
            <a:ext cx="89154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u="sng">
                <a:solidFill>
                  <a:srgbClr val="000000"/>
                </a:solidFill>
              </a:defRPr>
            </a:lvl1pPr>
          </a:lstStyle>
          <a:p>
            <a:pPr lvl="0">
              <a:defRPr sz="1800" u="none"/>
            </a:pPr>
            <a:r>
              <a:rPr sz="4000" u="sng"/>
              <a:t>PRODUCT/SERVICE OFFERING</a:t>
            </a: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53585F"/>
      </a:dk1>
      <a:lt1>
        <a:srgbClr val="FFFFFF"/>
      </a:lt1>
      <a:dk2>
        <a:srgbClr val="A7A7A7"/>
      </a:dk2>
      <a:lt2>
        <a:srgbClr val="535353"/>
      </a:lt2>
      <a:accent1>
        <a:srgbClr val="0065C1"/>
      </a:accent1>
      <a:accent2>
        <a:srgbClr val="00A6AC"/>
      </a:accent2>
      <a:accent3>
        <a:srgbClr val="AAAAAA"/>
      </a:accent3>
      <a:accent4>
        <a:srgbClr val="DADADA"/>
      </a:accent4>
      <a:accent5>
        <a:srgbClr val="AAB8DD"/>
      </a:accent5>
      <a:accent6>
        <a:srgbClr val="00969B"/>
      </a:accent6>
      <a:hlink>
        <a:srgbClr val="0000FF"/>
      </a:hlink>
      <a:folHlink>
        <a:srgbClr val="FF00FF"/>
      </a:folHlink>
    </a:clrScheme>
    <a:fontScheme name="Default">
      <a:majorFont>
        <a:latin typeface="Helvetica"/>
        <a:ea typeface="Helvetica"/>
        <a:cs typeface="Helvetica"/>
      </a:majorFont>
      <a:minorFont>
        <a:latin typeface="Avenir Book"/>
        <a:ea typeface="Avenir Book"/>
        <a:cs typeface="Avenir Book"/>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65C1"/>
          </a:solidFill>
          <a:prstDash val="solid"/>
          <a:bevel/>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53585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65C1"/>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53585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065C1"/>
      </a:accent1>
      <a:accent2>
        <a:srgbClr val="00A6AC"/>
      </a:accent2>
      <a:accent3>
        <a:srgbClr val="AAAAAA"/>
      </a:accent3>
      <a:accent4>
        <a:srgbClr val="DADADA"/>
      </a:accent4>
      <a:accent5>
        <a:srgbClr val="AAB8DD"/>
      </a:accent5>
      <a:accent6>
        <a:srgbClr val="00969B"/>
      </a:accent6>
      <a:hlink>
        <a:srgbClr val="0000FF"/>
      </a:hlink>
      <a:folHlink>
        <a:srgbClr val="FF00FF"/>
      </a:folHlink>
    </a:clrScheme>
    <a:fontScheme name="Default">
      <a:majorFont>
        <a:latin typeface="Helvetica"/>
        <a:ea typeface="Helvetica"/>
        <a:cs typeface="Helvetica"/>
      </a:majorFont>
      <a:minorFont>
        <a:latin typeface="Avenir Book"/>
        <a:ea typeface="Avenir Book"/>
        <a:cs typeface="Avenir Book"/>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65C1"/>
          </a:solidFill>
          <a:prstDash val="solid"/>
          <a:bevel/>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53585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65C1"/>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53585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